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6" r:id="rId2"/>
    <p:sldId id="257" r:id="rId3"/>
    <p:sldId id="260" r:id="rId4"/>
    <p:sldId id="272" r:id="rId5"/>
    <p:sldId id="258" r:id="rId6"/>
    <p:sldId id="259" r:id="rId7"/>
    <p:sldId id="273" r:id="rId8"/>
    <p:sldId id="261" r:id="rId9"/>
    <p:sldId id="274" r:id="rId10"/>
    <p:sldId id="262" r:id="rId11"/>
    <p:sldId id="263" r:id="rId12"/>
    <p:sldId id="264" r:id="rId13"/>
    <p:sldId id="268" r:id="rId14"/>
    <p:sldId id="266" r:id="rId15"/>
    <p:sldId id="265" r:id="rId16"/>
    <p:sldId id="267" r:id="rId17"/>
    <p:sldId id="269" r:id="rId18"/>
    <p:sldId id="270"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418591-4BA2-4EEA-AB4E-2449231BD801}" type="datetimeFigureOut">
              <a:rPr lang="en-GB" smtClean="0"/>
              <a:pPr/>
              <a:t>27/01/2020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6D68E1-C96C-46F6-9462-78F72F72E855}"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66D68E1-C96C-46F6-9462-78F72F72E855}" type="slidenum">
              <a:rPr lang="en-GB" smtClean="0"/>
              <a:pPr/>
              <a:t>11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66D68E1-C96C-46F6-9462-78F72F72E855}" type="slidenum">
              <a:rPr lang="en-GB" smtClean="0"/>
              <a:pPr/>
              <a:t>12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66D68E1-C96C-46F6-9462-78F72F72E855}" type="slidenum">
              <a:rPr lang="en-GB" smtClean="0"/>
              <a:pPr/>
              <a:t>13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66D68E1-C96C-46F6-9462-78F72F72E855}" type="slidenum">
              <a:rPr lang="en-GB" smtClean="0"/>
              <a:pPr/>
              <a:t>14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66D68E1-C96C-46F6-9462-78F72F72E855}" type="slidenum">
              <a:rPr lang="en-GB" smtClean="0"/>
              <a:pPr/>
              <a:t>15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66D68E1-C96C-46F6-9462-78F72F72E855}" type="slidenum">
              <a:rPr lang="en-GB" smtClean="0"/>
              <a:pPr/>
              <a:t>16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82421E9-E11F-4D88-9E64-0E2A5DFA8DBE}" type="datetimeFigureOut">
              <a:rPr lang="en-GB" smtClean="0"/>
              <a:pPr/>
              <a:t>27/01/2020</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DF6492B-58F1-4CFF-B887-177A2D1BD2C7}"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2421E9-E11F-4D88-9E64-0E2A5DFA8DBE}" type="datetimeFigureOut">
              <a:rPr lang="en-GB" smtClean="0"/>
              <a:pPr/>
              <a:t>27/01/2020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F6492B-58F1-4CFF-B887-177A2D1BD2C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2421E9-E11F-4D88-9E64-0E2A5DFA8DBE}" type="datetimeFigureOut">
              <a:rPr lang="en-GB" smtClean="0"/>
              <a:pPr/>
              <a:t>27/01/2020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F6492B-58F1-4CFF-B887-177A2D1BD2C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82421E9-E11F-4D88-9E64-0E2A5DFA8DBE}" type="datetimeFigureOut">
              <a:rPr lang="en-GB" smtClean="0"/>
              <a:pPr/>
              <a:t>27/01/2020</a:t>
            </a:fld>
            <a:endParaRPr lang="en-GB"/>
          </a:p>
        </p:txBody>
      </p:sp>
      <p:sp>
        <p:nvSpPr>
          <p:cNvPr id="9" name="Slide Number Placeholder 8"/>
          <p:cNvSpPr>
            <a:spLocks noGrp="1"/>
          </p:cNvSpPr>
          <p:nvPr>
            <p:ph type="sldNum" sz="quarter" idx="15"/>
          </p:nvPr>
        </p:nvSpPr>
        <p:spPr/>
        <p:txBody>
          <a:bodyPr rtlCol="0"/>
          <a:lstStyle/>
          <a:p>
            <a:fld id="{EDF6492B-58F1-4CFF-B887-177A2D1BD2C7}" type="slidenum">
              <a:rPr lang="en-GB" smtClean="0"/>
              <a:pPr/>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82421E9-E11F-4D88-9E64-0E2A5DFA8DBE}" type="datetimeFigureOut">
              <a:rPr lang="en-GB" smtClean="0"/>
              <a:pPr/>
              <a:t>27/01/2020</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DF6492B-58F1-4CFF-B887-177A2D1BD2C7}"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82421E9-E11F-4D88-9E64-0E2A5DFA8DBE}" type="datetimeFigureOut">
              <a:rPr lang="en-GB" smtClean="0"/>
              <a:pPr/>
              <a:t>27/01/2020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F6492B-58F1-4CFF-B887-177A2D1BD2C7}" type="slidenum">
              <a:rPr lang="en-GB" smtClean="0"/>
              <a:pPr/>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82421E9-E11F-4D88-9E64-0E2A5DFA8DBE}" type="datetimeFigureOut">
              <a:rPr lang="en-GB" smtClean="0"/>
              <a:pPr/>
              <a:t>27/01/2020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DF6492B-58F1-4CFF-B887-177A2D1BD2C7}" type="slidenum">
              <a:rPr lang="en-GB" smtClean="0"/>
              <a:pPr/>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82421E9-E11F-4D88-9E64-0E2A5DFA8DBE}" type="datetimeFigureOut">
              <a:rPr lang="en-GB" smtClean="0"/>
              <a:pPr/>
              <a:t>27/01/2020</a:t>
            </a:fld>
            <a:endParaRPr lang="en-GB"/>
          </a:p>
        </p:txBody>
      </p:sp>
      <p:sp>
        <p:nvSpPr>
          <p:cNvPr id="7" name="Slide Number Placeholder 6"/>
          <p:cNvSpPr>
            <a:spLocks noGrp="1"/>
          </p:cNvSpPr>
          <p:nvPr>
            <p:ph type="sldNum" sz="quarter" idx="11"/>
          </p:nvPr>
        </p:nvSpPr>
        <p:spPr/>
        <p:txBody>
          <a:bodyPr rtlCol="0"/>
          <a:lstStyle/>
          <a:p>
            <a:fld id="{EDF6492B-58F1-4CFF-B887-177A2D1BD2C7}" type="slidenum">
              <a:rPr lang="en-GB" smtClean="0"/>
              <a:pPr/>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421E9-E11F-4D88-9E64-0E2A5DFA8DBE}" type="datetimeFigureOut">
              <a:rPr lang="en-GB" smtClean="0"/>
              <a:pPr/>
              <a:t>27/01/2020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DF6492B-58F1-4CFF-B887-177A2D1BD2C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82421E9-E11F-4D88-9E64-0E2A5DFA8DBE}" type="datetimeFigureOut">
              <a:rPr lang="en-GB" smtClean="0"/>
              <a:pPr/>
              <a:t>27/01/2020</a:t>
            </a:fld>
            <a:endParaRPr lang="en-GB"/>
          </a:p>
        </p:txBody>
      </p:sp>
      <p:sp>
        <p:nvSpPr>
          <p:cNvPr id="22" name="Slide Number Placeholder 21"/>
          <p:cNvSpPr>
            <a:spLocks noGrp="1"/>
          </p:cNvSpPr>
          <p:nvPr>
            <p:ph type="sldNum" sz="quarter" idx="15"/>
          </p:nvPr>
        </p:nvSpPr>
        <p:spPr/>
        <p:txBody>
          <a:bodyPr rtlCol="0"/>
          <a:lstStyle/>
          <a:p>
            <a:fld id="{EDF6492B-58F1-4CFF-B887-177A2D1BD2C7}" type="slidenum">
              <a:rPr lang="en-GB" smtClean="0"/>
              <a:pPr/>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82421E9-E11F-4D88-9E64-0E2A5DFA8DBE}" type="datetimeFigureOut">
              <a:rPr lang="en-GB" smtClean="0"/>
              <a:pPr/>
              <a:t>27/01/2020</a:t>
            </a:fld>
            <a:endParaRPr lang="en-GB"/>
          </a:p>
        </p:txBody>
      </p:sp>
      <p:sp>
        <p:nvSpPr>
          <p:cNvPr id="18" name="Slide Number Placeholder 17"/>
          <p:cNvSpPr>
            <a:spLocks noGrp="1"/>
          </p:cNvSpPr>
          <p:nvPr>
            <p:ph type="sldNum" sz="quarter" idx="11"/>
          </p:nvPr>
        </p:nvSpPr>
        <p:spPr/>
        <p:txBody>
          <a:bodyPr rtlCol="0"/>
          <a:lstStyle/>
          <a:p>
            <a:fld id="{EDF6492B-58F1-4CFF-B887-177A2D1BD2C7}" type="slidenum">
              <a:rPr lang="en-GB" smtClean="0"/>
              <a:pPr/>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82421E9-E11F-4D88-9E64-0E2A5DFA8DBE}" type="datetimeFigureOut">
              <a:rPr lang="en-GB" smtClean="0"/>
              <a:pPr/>
              <a:t>27/01/2020</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DF6492B-58F1-4CFF-B887-177A2D1BD2C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5696" y="332656"/>
            <a:ext cx="7308304" cy="2554545"/>
          </a:xfrm>
          <a:prstGeom prst="rect">
            <a:avLst/>
          </a:prstGeom>
          <a:noFill/>
        </p:spPr>
        <p:txBody>
          <a:bodyPr wrap="square" lIns="91440" tIns="45720" rIns="91440" bIns="45720">
            <a:spAutoFit/>
          </a:bodyPr>
          <a:lstStyle/>
          <a:p>
            <a:pPr algn="ctr"/>
            <a:r>
              <a:rPr lang="en-US" sz="8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itchFamily="66" charset="0"/>
              </a:rPr>
              <a:t>Phonics Workshop</a:t>
            </a:r>
            <a:endParaRPr lang="en-US" sz="8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dirty="0" smtClean="0">
                <a:latin typeface="Comic Sans MS" pitchFamily="66" charset="0"/>
              </a:rPr>
              <a:t>Phase 4</a:t>
            </a:r>
            <a:endParaRPr lang="en-GB" sz="6000" dirty="0">
              <a:latin typeface="Comic Sans MS" pitchFamily="66" charset="0"/>
            </a:endParaRPr>
          </a:p>
        </p:txBody>
      </p:sp>
      <p:sp>
        <p:nvSpPr>
          <p:cNvPr id="3" name="Content Placeholder 2"/>
          <p:cNvSpPr>
            <a:spLocks noGrp="1"/>
          </p:cNvSpPr>
          <p:nvPr>
            <p:ph sz="quarter" idx="1"/>
          </p:nvPr>
        </p:nvSpPr>
        <p:spPr>
          <a:xfrm>
            <a:off x="179512" y="1412776"/>
            <a:ext cx="8496944" cy="5061176"/>
          </a:xfrm>
        </p:spPr>
        <p:txBody>
          <a:bodyPr>
            <a:normAutofit fontScale="62500" lnSpcReduction="20000"/>
          </a:bodyPr>
          <a:lstStyle/>
          <a:p>
            <a:r>
              <a:rPr lang="en-GB" sz="5400" dirty="0" smtClean="0">
                <a:latin typeface="Comic Sans MS" pitchFamily="66" charset="0"/>
              </a:rPr>
              <a:t>This phase consolidates everything the children have learnt in the previous phases. The main challenge in this phase is to help children to blend and segment words with adjacent consonants e.g. </a:t>
            </a:r>
            <a:r>
              <a:rPr lang="en-GB" sz="5400" b="1" dirty="0" smtClean="0">
                <a:latin typeface="Comic Sans MS" pitchFamily="66" charset="0"/>
              </a:rPr>
              <a:t>truck, help</a:t>
            </a:r>
            <a:r>
              <a:rPr lang="en-GB" sz="5400" dirty="0" smtClean="0">
                <a:latin typeface="Comic Sans MS" pitchFamily="66" charset="0"/>
              </a:rPr>
              <a:t>. These adjacent consonant phonemes can both be heard when you say the word which makes them different from a digraph where there are two letters that make just one sound. </a:t>
            </a:r>
            <a:endParaRPr lang="en-GB" sz="5400" dirty="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dirty="0" smtClean="0">
                <a:latin typeface="Comic Sans MS" pitchFamily="66" charset="0"/>
              </a:rPr>
              <a:t>Phase 5</a:t>
            </a:r>
            <a:endParaRPr lang="en-GB" sz="6000" dirty="0">
              <a:latin typeface="Comic Sans MS" pitchFamily="66" charset="0"/>
            </a:endParaRPr>
          </a:p>
        </p:txBody>
      </p:sp>
      <p:sp>
        <p:nvSpPr>
          <p:cNvPr id="3" name="Content Placeholder 2"/>
          <p:cNvSpPr>
            <a:spLocks noGrp="1"/>
          </p:cNvSpPr>
          <p:nvPr>
            <p:ph sz="quarter" idx="1"/>
          </p:nvPr>
        </p:nvSpPr>
        <p:spPr>
          <a:xfrm>
            <a:off x="179512" y="1412776"/>
            <a:ext cx="8784976" cy="5061176"/>
          </a:xfrm>
        </p:spPr>
        <p:txBody>
          <a:bodyPr>
            <a:noAutofit/>
          </a:bodyPr>
          <a:lstStyle/>
          <a:p>
            <a:r>
              <a:rPr lang="en-GB" sz="4000" dirty="0" smtClean="0">
                <a:latin typeface="Comic Sans MS" pitchFamily="66" charset="0"/>
              </a:rPr>
              <a:t>Children will be taught new graphemes and alternative pronunciations for these graphemes. </a:t>
            </a:r>
            <a:r>
              <a:rPr lang="en-GB" sz="4000" i="1" dirty="0" err="1" smtClean="0">
                <a:latin typeface="Comic Sans MS" pitchFamily="66" charset="0"/>
              </a:rPr>
              <a:t>ai</a:t>
            </a:r>
            <a:r>
              <a:rPr lang="en-GB" sz="4000" i="1" dirty="0" smtClean="0">
                <a:latin typeface="Comic Sans MS" pitchFamily="66" charset="0"/>
              </a:rPr>
              <a:t>/ay</a:t>
            </a:r>
            <a:r>
              <a:rPr lang="en-GB" sz="4000" dirty="0" smtClean="0">
                <a:latin typeface="Comic Sans MS" pitchFamily="66" charset="0"/>
              </a:rPr>
              <a:t>, </a:t>
            </a:r>
            <a:r>
              <a:rPr lang="en-GB" sz="4000" i="1" dirty="0" err="1" smtClean="0">
                <a:latin typeface="Comic Sans MS" pitchFamily="66" charset="0"/>
              </a:rPr>
              <a:t>igh</a:t>
            </a:r>
            <a:r>
              <a:rPr lang="en-GB" sz="4000" i="1" dirty="0" smtClean="0">
                <a:latin typeface="Comic Sans MS" pitchFamily="66" charset="0"/>
              </a:rPr>
              <a:t>/</a:t>
            </a:r>
            <a:r>
              <a:rPr lang="en-GB" sz="4000" i="1" dirty="0" err="1" smtClean="0">
                <a:latin typeface="Comic Sans MS" pitchFamily="66" charset="0"/>
              </a:rPr>
              <a:t>ie</a:t>
            </a:r>
            <a:endParaRPr lang="en-GB" sz="4000" i="1" dirty="0" smtClean="0">
              <a:latin typeface="Comic Sans MS" pitchFamily="66" charset="0"/>
            </a:endParaRPr>
          </a:p>
          <a:p>
            <a:r>
              <a:rPr lang="en-GB" sz="4000" b="1" dirty="0" smtClean="0">
                <a:latin typeface="Comic Sans MS" pitchFamily="66" charset="0"/>
              </a:rPr>
              <a:t>Vowel digraphs: </a:t>
            </a:r>
            <a:r>
              <a:rPr lang="en-GB" sz="4000" dirty="0" err="1" smtClean="0">
                <a:latin typeface="Comic Sans MS" pitchFamily="66" charset="0"/>
              </a:rPr>
              <a:t>wh</a:t>
            </a:r>
            <a:r>
              <a:rPr lang="en-GB" sz="4000" dirty="0" smtClean="0">
                <a:latin typeface="Comic Sans MS" pitchFamily="66" charset="0"/>
              </a:rPr>
              <a:t>, ph, ay, </a:t>
            </a:r>
            <a:r>
              <a:rPr lang="en-GB" sz="4000" dirty="0" err="1" smtClean="0">
                <a:latin typeface="Comic Sans MS" pitchFamily="66" charset="0"/>
              </a:rPr>
              <a:t>ou</a:t>
            </a:r>
            <a:r>
              <a:rPr lang="en-GB" sz="4000" dirty="0" smtClean="0">
                <a:latin typeface="Comic Sans MS" pitchFamily="66" charset="0"/>
              </a:rPr>
              <a:t>, </a:t>
            </a:r>
            <a:r>
              <a:rPr lang="en-GB" sz="4000" dirty="0" err="1" smtClean="0">
                <a:latin typeface="Comic Sans MS" pitchFamily="66" charset="0"/>
              </a:rPr>
              <a:t>ie</a:t>
            </a:r>
            <a:r>
              <a:rPr lang="en-GB" sz="4000" dirty="0" smtClean="0">
                <a:latin typeface="Comic Sans MS" pitchFamily="66" charset="0"/>
              </a:rPr>
              <a:t>, ea, </a:t>
            </a:r>
            <a:r>
              <a:rPr lang="en-GB" sz="4000" dirty="0" err="1" smtClean="0">
                <a:latin typeface="Comic Sans MS" pitchFamily="66" charset="0"/>
              </a:rPr>
              <a:t>oy</a:t>
            </a:r>
            <a:r>
              <a:rPr lang="en-GB" sz="4000" dirty="0" smtClean="0">
                <a:latin typeface="Comic Sans MS" pitchFamily="66" charset="0"/>
              </a:rPr>
              <a:t>, </a:t>
            </a:r>
            <a:r>
              <a:rPr lang="en-GB" sz="4000" dirty="0" err="1" smtClean="0">
                <a:latin typeface="Comic Sans MS" pitchFamily="66" charset="0"/>
              </a:rPr>
              <a:t>ir</a:t>
            </a:r>
            <a:r>
              <a:rPr lang="en-GB" sz="4000" dirty="0" smtClean="0">
                <a:latin typeface="Comic Sans MS" pitchFamily="66" charset="0"/>
              </a:rPr>
              <a:t>, </a:t>
            </a:r>
            <a:r>
              <a:rPr lang="en-GB" sz="4000" dirty="0" err="1" smtClean="0">
                <a:latin typeface="Comic Sans MS" pitchFamily="66" charset="0"/>
              </a:rPr>
              <a:t>ue</a:t>
            </a:r>
            <a:r>
              <a:rPr lang="en-GB" sz="4000" dirty="0" smtClean="0">
                <a:latin typeface="Comic Sans MS" pitchFamily="66" charset="0"/>
              </a:rPr>
              <a:t>, aw, </a:t>
            </a:r>
            <a:r>
              <a:rPr lang="en-GB" sz="4000" dirty="0" err="1" smtClean="0">
                <a:latin typeface="Comic Sans MS" pitchFamily="66" charset="0"/>
              </a:rPr>
              <a:t>ew</a:t>
            </a:r>
            <a:r>
              <a:rPr lang="en-GB" sz="4000" dirty="0" smtClean="0">
                <a:latin typeface="Comic Sans MS" pitchFamily="66" charset="0"/>
              </a:rPr>
              <a:t>, </a:t>
            </a:r>
            <a:r>
              <a:rPr lang="en-GB" sz="4000" dirty="0" err="1" smtClean="0">
                <a:latin typeface="Comic Sans MS" pitchFamily="66" charset="0"/>
              </a:rPr>
              <a:t>oe</a:t>
            </a:r>
            <a:r>
              <a:rPr lang="en-GB" sz="4000" dirty="0" smtClean="0">
                <a:latin typeface="Comic Sans MS" pitchFamily="66" charset="0"/>
              </a:rPr>
              <a:t>, au</a:t>
            </a:r>
          </a:p>
          <a:p>
            <a:r>
              <a:rPr lang="en-GB" sz="4000" b="1" dirty="0" smtClean="0">
                <a:latin typeface="Comic Sans MS" pitchFamily="66" charset="0"/>
              </a:rPr>
              <a:t> Split digraphs: </a:t>
            </a:r>
            <a:r>
              <a:rPr lang="en-GB" sz="4000" dirty="0" err="1" smtClean="0">
                <a:latin typeface="Comic Sans MS" pitchFamily="66" charset="0"/>
              </a:rPr>
              <a:t>a_e</a:t>
            </a:r>
            <a:r>
              <a:rPr lang="en-GB" sz="4000" dirty="0" smtClean="0">
                <a:latin typeface="Comic Sans MS" pitchFamily="66" charset="0"/>
              </a:rPr>
              <a:t>, </a:t>
            </a:r>
            <a:r>
              <a:rPr lang="en-GB" sz="4000" dirty="0" err="1" smtClean="0">
                <a:latin typeface="Comic Sans MS" pitchFamily="66" charset="0"/>
              </a:rPr>
              <a:t>e_e</a:t>
            </a:r>
            <a:r>
              <a:rPr lang="en-GB" sz="4000" dirty="0" smtClean="0">
                <a:latin typeface="Comic Sans MS" pitchFamily="66" charset="0"/>
              </a:rPr>
              <a:t>, </a:t>
            </a:r>
            <a:r>
              <a:rPr lang="en-GB" sz="4000" dirty="0" err="1" smtClean="0">
                <a:latin typeface="Comic Sans MS" pitchFamily="66" charset="0"/>
              </a:rPr>
              <a:t>i_e</a:t>
            </a:r>
            <a:r>
              <a:rPr lang="en-GB" sz="4000" dirty="0" smtClean="0">
                <a:latin typeface="Comic Sans MS" pitchFamily="66" charset="0"/>
              </a:rPr>
              <a:t>, </a:t>
            </a:r>
            <a:r>
              <a:rPr lang="en-GB" sz="4000" dirty="0" err="1" smtClean="0">
                <a:latin typeface="Comic Sans MS" pitchFamily="66" charset="0"/>
              </a:rPr>
              <a:t>o_e</a:t>
            </a:r>
            <a:r>
              <a:rPr lang="en-GB" sz="4000" dirty="0" smtClean="0">
                <a:latin typeface="Comic Sans MS" pitchFamily="66" charset="0"/>
              </a:rPr>
              <a:t>, </a:t>
            </a:r>
            <a:r>
              <a:rPr lang="en-GB" sz="4000" dirty="0" err="1" smtClean="0">
                <a:latin typeface="Comic Sans MS" pitchFamily="66" charset="0"/>
              </a:rPr>
              <a:t>u_e</a:t>
            </a:r>
            <a:endParaRPr lang="en-GB" sz="4000" dirty="0">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dirty="0" smtClean="0">
                <a:latin typeface="Comic Sans MS" pitchFamily="66" charset="0"/>
              </a:rPr>
              <a:t>Phase 6</a:t>
            </a:r>
            <a:endParaRPr lang="en-GB" sz="6000" dirty="0">
              <a:latin typeface="Comic Sans MS" pitchFamily="66" charset="0"/>
            </a:endParaRPr>
          </a:p>
        </p:txBody>
      </p:sp>
      <p:sp>
        <p:nvSpPr>
          <p:cNvPr id="3" name="Content Placeholder 2"/>
          <p:cNvSpPr>
            <a:spLocks noGrp="1"/>
          </p:cNvSpPr>
          <p:nvPr>
            <p:ph sz="quarter" idx="1"/>
          </p:nvPr>
        </p:nvSpPr>
        <p:spPr>
          <a:xfrm>
            <a:off x="179512" y="1412776"/>
            <a:ext cx="8784976" cy="5061176"/>
          </a:xfrm>
        </p:spPr>
        <p:txBody>
          <a:bodyPr>
            <a:noAutofit/>
          </a:bodyPr>
          <a:lstStyle/>
          <a:p>
            <a:r>
              <a:rPr lang="en-GB" sz="4000" dirty="0" smtClean="0">
                <a:latin typeface="Comic Sans MS" pitchFamily="66" charset="0"/>
              </a:rPr>
              <a:t>The focus is on learning spelling rules for suffixes.</a:t>
            </a:r>
          </a:p>
          <a:p>
            <a:endParaRPr lang="en-GB" sz="4000" dirty="0" smtClean="0">
              <a:latin typeface="Comic Sans MS" pitchFamily="66" charset="0"/>
            </a:endParaRPr>
          </a:p>
          <a:p>
            <a:pPr>
              <a:buNone/>
            </a:pPr>
            <a:r>
              <a:rPr lang="en-GB" sz="4000" b="1" dirty="0" smtClean="0">
                <a:latin typeface="Comic Sans MS" pitchFamily="66" charset="0"/>
              </a:rPr>
              <a:t>-s   	-</a:t>
            </a:r>
            <a:r>
              <a:rPr lang="en-GB" sz="4000" b="1" dirty="0" err="1" smtClean="0">
                <a:latin typeface="Comic Sans MS" pitchFamily="66" charset="0"/>
              </a:rPr>
              <a:t>es</a:t>
            </a:r>
            <a:r>
              <a:rPr lang="en-GB" sz="4000" b="1" dirty="0" smtClean="0">
                <a:latin typeface="Comic Sans MS" pitchFamily="66" charset="0"/>
              </a:rPr>
              <a:t> 	-</a:t>
            </a:r>
            <a:r>
              <a:rPr lang="en-GB" sz="4000" b="1" dirty="0" err="1" smtClean="0">
                <a:latin typeface="Comic Sans MS" pitchFamily="66" charset="0"/>
              </a:rPr>
              <a:t>ing</a:t>
            </a:r>
            <a:r>
              <a:rPr lang="en-GB" sz="4000" b="1" dirty="0" smtClean="0">
                <a:latin typeface="Comic Sans MS" pitchFamily="66" charset="0"/>
              </a:rPr>
              <a:t>       -</a:t>
            </a:r>
            <a:r>
              <a:rPr lang="en-GB" sz="4000" b="1" dirty="0" err="1" smtClean="0">
                <a:latin typeface="Comic Sans MS" pitchFamily="66" charset="0"/>
              </a:rPr>
              <a:t>ed</a:t>
            </a:r>
            <a:endParaRPr lang="en-GB" sz="4000" dirty="0" smtClean="0">
              <a:latin typeface="Comic Sans MS" pitchFamily="66" charset="0"/>
            </a:endParaRPr>
          </a:p>
          <a:p>
            <a:pPr>
              <a:buNone/>
            </a:pPr>
            <a:r>
              <a:rPr lang="en-GB" sz="4000" b="1" dirty="0" smtClean="0">
                <a:latin typeface="Comic Sans MS" pitchFamily="66" charset="0"/>
              </a:rPr>
              <a:t>-</a:t>
            </a:r>
            <a:r>
              <a:rPr lang="en-GB" sz="4000" b="1" dirty="0" err="1" smtClean="0">
                <a:latin typeface="Comic Sans MS" pitchFamily="66" charset="0"/>
              </a:rPr>
              <a:t>er</a:t>
            </a:r>
            <a:r>
              <a:rPr lang="en-GB" sz="4000" b="1" dirty="0" smtClean="0">
                <a:latin typeface="Comic Sans MS" pitchFamily="66" charset="0"/>
              </a:rPr>
              <a:t> 	-</a:t>
            </a:r>
            <a:r>
              <a:rPr lang="en-GB" sz="4000" b="1" dirty="0" err="1" smtClean="0">
                <a:latin typeface="Comic Sans MS" pitchFamily="66" charset="0"/>
              </a:rPr>
              <a:t>est</a:t>
            </a:r>
            <a:r>
              <a:rPr lang="en-GB" sz="4000" b="1" dirty="0" smtClean="0">
                <a:latin typeface="Comic Sans MS" pitchFamily="66" charset="0"/>
              </a:rPr>
              <a:t> 	-y 	        -en</a:t>
            </a:r>
            <a:endParaRPr lang="en-GB" sz="4000" dirty="0" smtClean="0">
              <a:latin typeface="Comic Sans MS" pitchFamily="66" charset="0"/>
            </a:endParaRPr>
          </a:p>
          <a:p>
            <a:pPr>
              <a:buNone/>
            </a:pPr>
            <a:r>
              <a:rPr lang="en-GB" sz="4000" b="1" dirty="0" smtClean="0">
                <a:latin typeface="Comic Sans MS" pitchFamily="66" charset="0"/>
              </a:rPr>
              <a:t>-</a:t>
            </a:r>
            <a:r>
              <a:rPr lang="en-GB" sz="4000" b="1" dirty="0" err="1" smtClean="0">
                <a:latin typeface="Comic Sans MS" pitchFamily="66" charset="0"/>
              </a:rPr>
              <a:t>ful</a:t>
            </a:r>
            <a:r>
              <a:rPr lang="en-GB" sz="4000" b="1" dirty="0" smtClean="0">
                <a:latin typeface="Comic Sans MS" pitchFamily="66" charset="0"/>
              </a:rPr>
              <a:t>    -</a:t>
            </a:r>
            <a:r>
              <a:rPr lang="en-GB" sz="4000" b="1" dirty="0" err="1" smtClean="0">
                <a:latin typeface="Comic Sans MS" pitchFamily="66" charset="0"/>
              </a:rPr>
              <a:t>ly</a:t>
            </a:r>
            <a:r>
              <a:rPr lang="en-GB" sz="4000" b="1" dirty="0" smtClean="0">
                <a:latin typeface="Comic Sans MS" pitchFamily="66" charset="0"/>
              </a:rPr>
              <a:t> 	-</a:t>
            </a:r>
            <a:r>
              <a:rPr lang="en-GB" sz="4000" b="1" dirty="0" err="1" smtClean="0">
                <a:latin typeface="Comic Sans MS" pitchFamily="66" charset="0"/>
              </a:rPr>
              <a:t>ment</a:t>
            </a:r>
            <a:r>
              <a:rPr lang="en-GB" sz="4000" b="1" dirty="0" smtClean="0">
                <a:latin typeface="Comic Sans MS" pitchFamily="66" charset="0"/>
              </a:rPr>
              <a:t> 		-</a:t>
            </a:r>
            <a:r>
              <a:rPr lang="en-GB" sz="4000" b="1" dirty="0" err="1" smtClean="0">
                <a:latin typeface="Comic Sans MS" pitchFamily="66" charset="0"/>
              </a:rPr>
              <a:t>ness</a:t>
            </a:r>
            <a:endParaRPr lang="en-GB" sz="4000" dirty="0" smtClean="0">
              <a:latin typeface="Comic Sans MS" pitchFamily="66" charset="0"/>
            </a:endParaRPr>
          </a:p>
          <a:p>
            <a:endParaRPr lang="en-GB" sz="4000" dirty="0">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467600" cy="1143000"/>
          </a:xfrm>
        </p:spPr>
        <p:txBody>
          <a:bodyPr>
            <a:normAutofit/>
          </a:bodyPr>
          <a:lstStyle/>
          <a:p>
            <a:pPr algn="ctr"/>
            <a:r>
              <a:rPr lang="en-GB" sz="6000" dirty="0" smtClean="0">
                <a:latin typeface="Comic Sans MS" pitchFamily="66" charset="0"/>
              </a:rPr>
              <a:t>Segmenting</a:t>
            </a:r>
            <a:endParaRPr lang="en-GB" sz="6000" dirty="0">
              <a:latin typeface="Comic Sans MS" pitchFamily="66" charset="0"/>
            </a:endParaRPr>
          </a:p>
        </p:txBody>
      </p:sp>
      <p:sp>
        <p:nvSpPr>
          <p:cNvPr id="3" name="Content Placeholder 2"/>
          <p:cNvSpPr>
            <a:spLocks noGrp="1"/>
          </p:cNvSpPr>
          <p:nvPr>
            <p:ph sz="quarter" idx="1"/>
          </p:nvPr>
        </p:nvSpPr>
        <p:spPr>
          <a:xfrm>
            <a:off x="179512" y="1412776"/>
            <a:ext cx="8784976" cy="5061176"/>
          </a:xfrm>
        </p:spPr>
        <p:txBody>
          <a:bodyPr>
            <a:noAutofit/>
          </a:bodyPr>
          <a:lstStyle/>
          <a:p>
            <a:r>
              <a:rPr lang="en-GB" sz="3600" dirty="0" smtClean="0">
                <a:latin typeface="Comic Sans MS" pitchFamily="66" charset="0"/>
              </a:rPr>
              <a:t>Breaking down words for spelling.</a:t>
            </a:r>
          </a:p>
          <a:p>
            <a:pPr algn="ctr">
              <a:buNone/>
            </a:pPr>
            <a:r>
              <a:rPr lang="en-GB" sz="13000" dirty="0" smtClean="0">
                <a:latin typeface="Comic Sans MS" pitchFamily="66" charset="0"/>
              </a:rPr>
              <a:t>cat</a:t>
            </a:r>
          </a:p>
          <a:p>
            <a:pPr algn="ctr">
              <a:buNone/>
            </a:pPr>
            <a:r>
              <a:rPr lang="en-GB" sz="13000" dirty="0" smtClean="0">
                <a:latin typeface="Comic Sans MS" pitchFamily="66" charset="0"/>
              </a:rPr>
              <a:t>c  a  t</a:t>
            </a:r>
          </a:p>
          <a:p>
            <a:pPr>
              <a:buNone/>
            </a:pPr>
            <a:endParaRPr lang="en-GB" sz="7200" dirty="0">
              <a:latin typeface="Comic Sans MS" pitchFamily="66" charset="0"/>
            </a:endParaRPr>
          </a:p>
        </p:txBody>
      </p:sp>
      <p:sp>
        <p:nvSpPr>
          <p:cNvPr id="4" name="Oval 3"/>
          <p:cNvSpPr/>
          <p:nvPr/>
        </p:nvSpPr>
        <p:spPr>
          <a:xfrm>
            <a:off x="2627784" y="59492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4499992" y="59492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6228184" y="58772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467600" cy="1143000"/>
          </a:xfrm>
        </p:spPr>
        <p:txBody>
          <a:bodyPr>
            <a:normAutofit/>
          </a:bodyPr>
          <a:lstStyle/>
          <a:p>
            <a:pPr algn="ctr"/>
            <a:r>
              <a:rPr lang="en-GB" sz="6000" dirty="0" smtClean="0">
                <a:latin typeface="Comic Sans MS" pitchFamily="66" charset="0"/>
              </a:rPr>
              <a:t>Segmenting</a:t>
            </a:r>
            <a:endParaRPr lang="en-GB" sz="6000" dirty="0">
              <a:latin typeface="Comic Sans MS" pitchFamily="66" charset="0"/>
            </a:endParaRPr>
          </a:p>
        </p:txBody>
      </p:sp>
      <p:sp>
        <p:nvSpPr>
          <p:cNvPr id="3" name="Content Placeholder 2"/>
          <p:cNvSpPr>
            <a:spLocks noGrp="1"/>
          </p:cNvSpPr>
          <p:nvPr>
            <p:ph sz="quarter" idx="1"/>
          </p:nvPr>
        </p:nvSpPr>
        <p:spPr>
          <a:xfrm>
            <a:off x="179512" y="1412776"/>
            <a:ext cx="8784976" cy="5061176"/>
          </a:xfrm>
        </p:spPr>
        <p:txBody>
          <a:bodyPr>
            <a:noAutofit/>
          </a:bodyPr>
          <a:lstStyle/>
          <a:p>
            <a:pPr algn="ctr">
              <a:buNone/>
            </a:pPr>
            <a:r>
              <a:rPr lang="en-GB" sz="13000" dirty="0" smtClean="0">
                <a:latin typeface="Comic Sans MS" pitchFamily="66" charset="0"/>
              </a:rPr>
              <a:t>Queen</a:t>
            </a:r>
          </a:p>
          <a:p>
            <a:pPr algn="ctr">
              <a:buNone/>
            </a:pPr>
            <a:r>
              <a:rPr lang="en-GB" sz="13000" dirty="0" err="1" smtClean="0">
                <a:latin typeface="Comic Sans MS" pitchFamily="66" charset="0"/>
              </a:rPr>
              <a:t>qu</a:t>
            </a:r>
            <a:r>
              <a:rPr lang="en-GB" sz="13000" dirty="0" smtClean="0">
                <a:latin typeface="Comic Sans MS" pitchFamily="66" charset="0"/>
              </a:rPr>
              <a:t>  </a:t>
            </a:r>
            <a:r>
              <a:rPr lang="en-GB" sz="13000" dirty="0" err="1" smtClean="0">
                <a:latin typeface="Comic Sans MS" pitchFamily="66" charset="0"/>
              </a:rPr>
              <a:t>ee</a:t>
            </a:r>
            <a:r>
              <a:rPr lang="en-GB" sz="13000" dirty="0" smtClean="0">
                <a:latin typeface="Comic Sans MS" pitchFamily="66" charset="0"/>
              </a:rPr>
              <a:t>  n</a:t>
            </a:r>
          </a:p>
          <a:p>
            <a:pPr>
              <a:buNone/>
            </a:pPr>
            <a:endParaRPr lang="en-GB" sz="7200" dirty="0">
              <a:latin typeface="Comic Sans MS" pitchFamily="66" charset="0"/>
            </a:endParaRPr>
          </a:p>
        </p:txBody>
      </p:sp>
      <p:sp>
        <p:nvSpPr>
          <p:cNvPr id="4" name="Oval 3"/>
          <p:cNvSpPr/>
          <p:nvPr/>
        </p:nvSpPr>
        <p:spPr>
          <a:xfrm>
            <a:off x="1907704" y="580526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4499992" y="558924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7164288" y="558924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467600" cy="1143000"/>
          </a:xfrm>
        </p:spPr>
        <p:txBody>
          <a:bodyPr>
            <a:normAutofit/>
          </a:bodyPr>
          <a:lstStyle/>
          <a:p>
            <a:pPr algn="ctr"/>
            <a:r>
              <a:rPr lang="en-GB" sz="6000" dirty="0" smtClean="0">
                <a:latin typeface="Comic Sans MS" pitchFamily="66" charset="0"/>
              </a:rPr>
              <a:t>Blending</a:t>
            </a:r>
            <a:endParaRPr lang="en-GB" sz="6000" dirty="0">
              <a:latin typeface="Comic Sans MS" pitchFamily="66" charset="0"/>
            </a:endParaRPr>
          </a:p>
        </p:txBody>
      </p:sp>
      <p:sp>
        <p:nvSpPr>
          <p:cNvPr id="3" name="Content Placeholder 2"/>
          <p:cNvSpPr>
            <a:spLocks noGrp="1"/>
          </p:cNvSpPr>
          <p:nvPr>
            <p:ph sz="quarter" idx="1"/>
          </p:nvPr>
        </p:nvSpPr>
        <p:spPr>
          <a:xfrm>
            <a:off x="179512" y="1412776"/>
            <a:ext cx="8784976" cy="5061176"/>
          </a:xfrm>
        </p:spPr>
        <p:txBody>
          <a:bodyPr>
            <a:noAutofit/>
          </a:bodyPr>
          <a:lstStyle/>
          <a:p>
            <a:pPr algn="ctr">
              <a:buNone/>
            </a:pPr>
            <a:r>
              <a:rPr lang="en-GB" sz="4000" dirty="0" smtClean="0">
                <a:latin typeface="Comic Sans MS" pitchFamily="66" charset="0"/>
              </a:rPr>
              <a:t>Building words from phonemes to read.</a:t>
            </a:r>
          </a:p>
          <a:p>
            <a:pPr algn="ctr">
              <a:buNone/>
            </a:pPr>
            <a:r>
              <a:rPr lang="en-GB" sz="13000" dirty="0" smtClean="0">
                <a:latin typeface="Comic Sans MS" pitchFamily="66" charset="0"/>
              </a:rPr>
              <a:t>c  a  t</a:t>
            </a:r>
          </a:p>
          <a:p>
            <a:pPr algn="ctr">
              <a:buNone/>
            </a:pPr>
            <a:r>
              <a:rPr lang="en-GB" sz="13000" dirty="0" smtClean="0">
                <a:latin typeface="Comic Sans MS" pitchFamily="66" charset="0"/>
              </a:rPr>
              <a:t>cat</a:t>
            </a:r>
          </a:p>
          <a:p>
            <a:pPr>
              <a:buNone/>
            </a:pPr>
            <a:endParaRPr lang="en-GB" sz="7200" dirty="0">
              <a:latin typeface="Comic Sans MS" pitchFamily="66" charset="0"/>
            </a:endParaRPr>
          </a:p>
        </p:txBody>
      </p:sp>
      <p:sp>
        <p:nvSpPr>
          <p:cNvPr id="4" name="Oval 3"/>
          <p:cNvSpPr/>
          <p:nvPr/>
        </p:nvSpPr>
        <p:spPr>
          <a:xfrm>
            <a:off x="2627784" y="458112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4499992" y="458112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6228184" y="458112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467600" cy="1143000"/>
          </a:xfrm>
        </p:spPr>
        <p:txBody>
          <a:bodyPr>
            <a:normAutofit/>
          </a:bodyPr>
          <a:lstStyle/>
          <a:p>
            <a:pPr algn="ctr"/>
            <a:r>
              <a:rPr lang="en-GB" sz="6000" dirty="0" smtClean="0">
                <a:latin typeface="Comic Sans MS" pitchFamily="66" charset="0"/>
              </a:rPr>
              <a:t>Blending</a:t>
            </a:r>
            <a:endParaRPr lang="en-GB" sz="6000" dirty="0">
              <a:latin typeface="Comic Sans MS" pitchFamily="66" charset="0"/>
            </a:endParaRPr>
          </a:p>
        </p:txBody>
      </p:sp>
      <p:sp>
        <p:nvSpPr>
          <p:cNvPr id="3" name="Content Placeholder 2"/>
          <p:cNvSpPr>
            <a:spLocks noGrp="1"/>
          </p:cNvSpPr>
          <p:nvPr>
            <p:ph sz="quarter" idx="1"/>
          </p:nvPr>
        </p:nvSpPr>
        <p:spPr>
          <a:xfrm>
            <a:off x="179512" y="1412776"/>
            <a:ext cx="8784976" cy="5061176"/>
          </a:xfrm>
        </p:spPr>
        <p:txBody>
          <a:bodyPr>
            <a:noAutofit/>
          </a:bodyPr>
          <a:lstStyle/>
          <a:p>
            <a:pPr algn="ctr">
              <a:buNone/>
            </a:pPr>
            <a:r>
              <a:rPr lang="en-GB" sz="13000" dirty="0" err="1" smtClean="0">
                <a:latin typeface="Comic Sans MS" pitchFamily="66" charset="0"/>
              </a:rPr>
              <a:t>Qu</a:t>
            </a:r>
            <a:r>
              <a:rPr lang="en-GB" sz="13000" dirty="0" smtClean="0">
                <a:latin typeface="Comic Sans MS" pitchFamily="66" charset="0"/>
              </a:rPr>
              <a:t>  </a:t>
            </a:r>
            <a:r>
              <a:rPr lang="en-GB" sz="13000" dirty="0" err="1" smtClean="0">
                <a:latin typeface="Comic Sans MS" pitchFamily="66" charset="0"/>
              </a:rPr>
              <a:t>ee</a:t>
            </a:r>
            <a:r>
              <a:rPr lang="en-GB" sz="13000" dirty="0" smtClean="0">
                <a:latin typeface="Comic Sans MS" pitchFamily="66" charset="0"/>
              </a:rPr>
              <a:t>  n</a:t>
            </a:r>
          </a:p>
          <a:p>
            <a:pPr algn="ctr">
              <a:buNone/>
            </a:pPr>
            <a:r>
              <a:rPr lang="en-GB" sz="13000" dirty="0" smtClean="0">
                <a:latin typeface="Comic Sans MS" pitchFamily="66" charset="0"/>
              </a:rPr>
              <a:t>queen</a:t>
            </a:r>
          </a:p>
          <a:p>
            <a:pPr>
              <a:buNone/>
            </a:pPr>
            <a:endParaRPr lang="en-GB" sz="7200" dirty="0">
              <a:latin typeface="Comic Sans MS" pitchFamily="66" charset="0"/>
            </a:endParaRPr>
          </a:p>
        </p:txBody>
      </p:sp>
      <p:sp>
        <p:nvSpPr>
          <p:cNvPr id="4" name="Oval 3"/>
          <p:cNvSpPr/>
          <p:nvPr/>
        </p:nvSpPr>
        <p:spPr>
          <a:xfrm>
            <a:off x="2267744" y="34290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5148064" y="328498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7524328" y="328498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4000" dirty="0" smtClean="0">
                <a:latin typeface="Comic Sans MS" pitchFamily="66" charset="0"/>
              </a:rPr>
              <a:t>What does a Phonics lesson look like?</a:t>
            </a:r>
            <a:endParaRPr lang="en-GB" sz="4000" dirty="0">
              <a:latin typeface="Comic Sans MS" pitchFamily="66" charset="0"/>
            </a:endParaRPr>
          </a:p>
        </p:txBody>
      </p:sp>
      <p:graphicFrame>
        <p:nvGraphicFramePr>
          <p:cNvPr id="4" name="Table 3"/>
          <p:cNvGraphicFramePr>
            <a:graphicFrameLocks noGrp="1"/>
          </p:cNvGraphicFramePr>
          <p:nvPr/>
        </p:nvGraphicFramePr>
        <p:xfrm>
          <a:off x="467544" y="1772816"/>
          <a:ext cx="8064896" cy="4048100"/>
        </p:xfrm>
        <a:graphic>
          <a:graphicData uri="http://schemas.openxmlformats.org/drawingml/2006/table">
            <a:tbl>
              <a:tblPr/>
              <a:tblGrid>
                <a:gridCol w="2664296">
                  <a:extLst>
                    <a:ext uri="{9D8B030D-6E8A-4147-A177-3AD203B41FA5}">
                      <a16:colId xmlns:a16="http://schemas.microsoft.com/office/drawing/2014/main" val="20000"/>
                    </a:ext>
                  </a:extLst>
                </a:gridCol>
                <a:gridCol w="5400600">
                  <a:extLst>
                    <a:ext uri="{9D8B030D-6E8A-4147-A177-3AD203B41FA5}">
                      <a16:colId xmlns:a16="http://schemas.microsoft.com/office/drawing/2014/main" val="20001"/>
                    </a:ext>
                  </a:extLst>
                </a:gridCol>
              </a:tblGrid>
              <a:tr h="1222918">
                <a:tc>
                  <a:txBody>
                    <a:bodyPr/>
                    <a:lstStyle/>
                    <a:p>
                      <a:pPr>
                        <a:spcBef>
                          <a:spcPts val="300"/>
                        </a:spcBef>
                        <a:spcAft>
                          <a:spcPts val="0"/>
                        </a:spcAft>
                      </a:pPr>
                      <a:r>
                        <a:rPr lang="en-GB" sz="2800" b="1" dirty="0">
                          <a:latin typeface="Comic Sans MS"/>
                          <a:ea typeface="Calibri"/>
                          <a:cs typeface="Times New Roman"/>
                        </a:rPr>
                        <a:t>Revisit/review</a:t>
                      </a:r>
                      <a:endParaRPr lang="en-GB"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spcBef>
                          <a:spcPts val="300"/>
                        </a:spcBef>
                        <a:spcAft>
                          <a:spcPts val="0"/>
                        </a:spcAft>
                      </a:pPr>
                      <a:r>
                        <a:rPr lang="en-GB" sz="2800" dirty="0">
                          <a:latin typeface="Comic Sans MS"/>
                          <a:ea typeface="Calibri"/>
                          <a:cs typeface="Times New Roman"/>
                        </a:rPr>
                        <a:t>Flashcards to practice </a:t>
                      </a:r>
                      <a:r>
                        <a:rPr lang="en-GB" sz="2800" dirty="0" smtClean="0">
                          <a:latin typeface="Comic Sans MS"/>
                          <a:ea typeface="Calibri"/>
                          <a:cs typeface="Times New Roman"/>
                        </a:rPr>
                        <a:t>phonemes </a:t>
                      </a:r>
                      <a:r>
                        <a:rPr lang="en-GB" sz="2800" dirty="0">
                          <a:latin typeface="Comic Sans MS"/>
                          <a:ea typeface="Calibri"/>
                          <a:cs typeface="Times New Roman"/>
                        </a:rPr>
                        <a:t>learnt so far.</a:t>
                      </a:r>
                      <a:endParaRPr lang="en-GB"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577282">
                <a:tc>
                  <a:txBody>
                    <a:bodyPr/>
                    <a:lstStyle/>
                    <a:p>
                      <a:pPr>
                        <a:spcBef>
                          <a:spcPts val="300"/>
                        </a:spcBef>
                        <a:spcAft>
                          <a:spcPts val="0"/>
                        </a:spcAft>
                      </a:pPr>
                      <a:r>
                        <a:rPr lang="en-GB" sz="2800" b="1">
                          <a:latin typeface="Comic Sans MS"/>
                          <a:ea typeface="Calibri"/>
                          <a:cs typeface="Times New Roman"/>
                        </a:rPr>
                        <a:t>Teach </a:t>
                      </a:r>
                      <a:endParaRPr lang="en-GB"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spcBef>
                          <a:spcPts val="300"/>
                        </a:spcBef>
                        <a:spcAft>
                          <a:spcPts val="0"/>
                        </a:spcAft>
                      </a:pPr>
                      <a:r>
                        <a:rPr lang="en-GB" sz="2800" dirty="0">
                          <a:latin typeface="Comic Sans MS"/>
                          <a:ea typeface="Calibri"/>
                          <a:cs typeface="Times New Roman"/>
                        </a:rPr>
                        <a:t>Teach new phoneme </a:t>
                      </a:r>
                      <a:r>
                        <a:rPr lang="en-GB" sz="2800" dirty="0" smtClean="0">
                          <a:latin typeface="Comic Sans MS"/>
                          <a:ea typeface="Calibri"/>
                          <a:cs typeface="Times New Roman"/>
                        </a:rPr>
                        <a:t>ear</a:t>
                      </a:r>
                      <a:endParaRPr lang="en-GB"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819244">
                <a:tc>
                  <a:txBody>
                    <a:bodyPr/>
                    <a:lstStyle/>
                    <a:p>
                      <a:pPr>
                        <a:spcBef>
                          <a:spcPts val="300"/>
                        </a:spcBef>
                        <a:spcAft>
                          <a:spcPts val="0"/>
                        </a:spcAft>
                      </a:pPr>
                      <a:r>
                        <a:rPr lang="en-GB" sz="2800" b="1">
                          <a:latin typeface="Comic Sans MS"/>
                          <a:ea typeface="Calibri"/>
                          <a:cs typeface="Times New Roman"/>
                        </a:rPr>
                        <a:t>Practice </a:t>
                      </a:r>
                      <a:endParaRPr lang="en-GB"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spcBef>
                          <a:spcPts val="300"/>
                        </a:spcBef>
                        <a:spcAft>
                          <a:spcPts val="0"/>
                        </a:spcAft>
                      </a:pPr>
                      <a:r>
                        <a:rPr lang="en-GB" sz="2800" dirty="0">
                          <a:latin typeface="Comic Sans MS"/>
                          <a:ea typeface="Calibri"/>
                          <a:cs typeface="Times New Roman"/>
                        </a:rPr>
                        <a:t>Buried treasure </a:t>
                      </a:r>
                      <a:endParaRPr lang="en-GB" sz="2800" dirty="0">
                        <a:latin typeface="Calibri"/>
                        <a:ea typeface="Calibri"/>
                        <a:cs typeface="Times New Roman"/>
                      </a:endParaRPr>
                    </a:p>
                    <a:p>
                      <a:pPr>
                        <a:spcBef>
                          <a:spcPts val="300"/>
                        </a:spcBef>
                        <a:spcAft>
                          <a:spcPts val="0"/>
                        </a:spcAft>
                      </a:pPr>
                      <a:r>
                        <a:rPr lang="en-GB" sz="2800" dirty="0" smtClean="0">
                          <a:latin typeface="Comic Sans MS"/>
                          <a:ea typeface="Calibri"/>
                          <a:cs typeface="Times New Roman"/>
                        </a:rPr>
                        <a:t>ear</a:t>
                      </a:r>
                      <a:r>
                        <a:rPr lang="en-GB" sz="2800" dirty="0">
                          <a:latin typeface="Comic Sans MS"/>
                          <a:ea typeface="Calibri"/>
                          <a:cs typeface="Times New Roman"/>
                        </a:rPr>
                        <a:t>,  </a:t>
                      </a:r>
                      <a:r>
                        <a:rPr lang="en-GB" sz="2800" dirty="0" err="1" smtClean="0">
                          <a:latin typeface="Comic Sans MS"/>
                          <a:ea typeface="Calibri"/>
                          <a:cs typeface="Times New Roman"/>
                        </a:rPr>
                        <a:t>zear</a:t>
                      </a:r>
                      <a:r>
                        <a:rPr lang="en-GB" sz="2800" dirty="0">
                          <a:latin typeface="Comic Sans MS"/>
                          <a:ea typeface="Calibri"/>
                          <a:cs typeface="Times New Roman"/>
                        </a:rPr>
                        <a:t>, </a:t>
                      </a:r>
                      <a:r>
                        <a:rPr lang="en-GB" sz="2800" dirty="0" smtClean="0">
                          <a:latin typeface="Comic Sans MS"/>
                          <a:ea typeface="Calibri"/>
                          <a:cs typeface="Times New Roman"/>
                        </a:rPr>
                        <a:t>fear,</a:t>
                      </a:r>
                      <a:r>
                        <a:rPr lang="en-GB" sz="2800" baseline="0" dirty="0" smtClean="0">
                          <a:latin typeface="Comic Sans MS"/>
                          <a:ea typeface="Calibri"/>
                          <a:cs typeface="Times New Roman"/>
                        </a:rPr>
                        <a:t> </a:t>
                      </a:r>
                      <a:r>
                        <a:rPr lang="en-GB" sz="2800" dirty="0" err="1" smtClean="0">
                          <a:latin typeface="Comic Sans MS"/>
                          <a:ea typeface="Calibri"/>
                          <a:cs typeface="Times New Roman"/>
                        </a:rPr>
                        <a:t>vear</a:t>
                      </a:r>
                      <a:r>
                        <a:rPr lang="en-GB" sz="2800" dirty="0" smtClean="0">
                          <a:latin typeface="Comic Sans MS"/>
                          <a:ea typeface="Calibri"/>
                          <a:cs typeface="Times New Roman"/>
                        </a:rPr>
                        <a:t>, </a:t>
                      </a:r>
                      <a:r>
                        <a:rPr lang="en-GB" sz="2800" dirty="0" err="1" smtClean="0">
                          <a:latin typeface="Comic Sans MS"/>
                          <a:ea typeface="Calibri"/>
                          <a:cs typeface="Times New Roman"/>
                        </a:rPr>
                        <a:t>thear</a:t>
                      </a:r>
                      <a:endParaRPr lang="en-GB"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1318949">
                <a:tc>
                  <a:txBody>
                    <a:bodyPr/>
                    <a:lstStyle/>
                    <a:p>
                      <a:pPr>
                        <a:spcBef>
                          <a:spcPts val="300"/>
                        </a:spcBef>
                        <a:spcAft>
                          <a:spcPts val="0"/>
                        </a:spcAft>
                      </a:pPr>
                      <a:r>
                        <a:rPr lang="en-GB" sz="2800" b="1" dirty="0">
                          <a:latin typeface="Comic Sans MS"/>
                          <a:ea typeface="Calibri"/>
                          <a:cs typeface="Times New Roman"/>
                        </a:rPr>
                        <a:t>Apply </a:t>
                      </a:r>
                      <a:endParaRPr lang="en-GB"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spcBef>
                          <a:spcPts val="300"/>
                        </a:spcBef>
                        <a:spcAft>
                          <a:spcPts val="0"/>
                        </a:spcAft>
                      </a:pPr>
                      <a:r>
                        <a:rPr lang="en-GB" sz="2800" dirty="0">
                          <a:latin typeface="Comic Sans MS"/>
                          <a:ea typeface="Calibri"/>
                          <a:cs typeface="Times New Roman"/>
                        </a:rPr>
                        <a:t>Read </a:t>
                      </a:r>
                      <a:r>
                        <a:rPr lang="en-GB" sz="2800" dirty="0" smtClean="0">
                          <a:latin typeface="Comic Sans MS"/>
                          <a:ea typeface="Calibri"/>
                          <a:cs typeface="Times New Roman"/>
                        </a:rPr>
                        <a:t>captions:</a:t>
                      </a:r>
                      <a:endParaRPr lang="en-GB" sz="2800" dirty="0">
                        <a:latin typeface="Calibri"/>
                        <a:ea typeface="Calibri"/>
                        <a:cs typeface="Times New Roman"/>
                      </a:endParaRPr>
                    </a:p>
                    <a:p>
                      <a:pPr>
                        <a:spcBef>
                          <a:spcPts val="300"/>
                        </a:spcBef>
                        <a:spcAft>
                          <a:spcPts val="0"/>
                        </a:spcAft>
                      </a:pPr>
                      <a:r>
                        <a:rPr lang="en-GB" sz="2800" dirty="0">
                          <a:latin typeface="Comic Sans MS"/>
                          <a:ea typeface="Calibri"/>
                          <a:cs typeface="Times New Roman"/>
                        </a:rPr>
                        <a:t>The goat had a long beard.</a:t>
                      </a:r>
                      <a:endParaRPr lang="en-GB" sz="2800" dirty="0">
                        <a:latin typeface="Calibri"/>
                        <a:ea typeface="Calibri"/>
                        <a:cs typeface="Times New Roman"/>
                      </a:endParaRPr>
                    </a:p>
                    <a:p>
                      <a:pPr>
                        <a:spcBef>
                          <a:spcPts val="300"/>
                        </a:spcBef>
                        <a:spcAft>
                          <a:spcPts val="0"/>
                        </a:spcAft>
                      </a:pPr>
                      <a:r>
                        <a:rPr lang="en-GB" sz="2800" dirty="0" smtClean="0">
                          <a:latin typeface="Comic Sans MS"/>
                          <a:ea typeface="Calibri"/>
                          <a:cs typeface="Times New Roman"/>
                        </a:rPr>
                        <a:t>The </a:t>
                      </a:r>
                      <a:r>
                        <a:rPr lang="en-GB" sz="2800" dirty="0">
                          <a:latin typeface="Comic Sans MS"/>
                          <a:ea typeface="Calibri"/>
                          <a:cs typeface="Times New Roman"/>
                        </a:rPr>
                        <a:t>quack was right in his ear.</a:t>
                      </a:r>
                      <a:endParaRPr lang="en-GB"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1600" b="1" dirty="0" smtClean="0">
                <a:latin typeface="Comic Sans MS" pitchFamily="66" charset="0"/>
              </a:rPr>
              <a:t>Resources</a:t>
            </a:r>
            <a:br>
              <a:rPr lang="en-GB" sz="1600" b="1" dirty="0" smtClean="0">
                <a:latin typeface="Comic Sans MS" pitchFamily="66" charset="0"/>
              </a:rPr>
            </a:br>
            <a:r>
              <a:rPr lang="en-GB" sz="1600" b="1" dirty="0" smtClean="0">
                <a:latin typeface="Comic Sans MS" pitchFamily="66" charset="0"/>
              </a:rPr>
              <a:t>We use this resource </a:t>
            </a:r>
            <a:r>
              <a:rPr lang="en-GB" sz="1600" b="1" smtClean="0">
                <a:latin typeface="Comic Sans MS" pitchFamily="66" charset="0"/>
              </a:rPr>
              <a:t>to support the </a:t>
            </a:r>
            <a:r>
              <a:rPr lang="en-GB" sz="1600" b="1" dirty="0" smtClean="0">
                <a:latin typeface="Comic Sans MS" pitchFamily="66" charset="0"/>
              </a:rPr>
              <a:t>teaching and learning of phonics at school</a:t>
            </a:r>
            <a:r>
              <a:rPr lang="en-GB" sz="800" dirty="0" smtClean="0">
                <a:latin typeface="Comic Sans MS" pitchFamily="66" charset="0"/>
              </a:rPr>
              <a:t>.</a:t>
            </a:r>
            <a:r>
              <a:rPr lang="en-GB" sz="4000" dirty="0" smtClean="0">
                <a:latin typeface="Comic Sans MS" pitchFamily="66" charset="0"/>
              </a:rPr>
              <a:t/>
            </a:r>
            <a:br>
              <a:rPr lang="en-GB" sz="4000" dirty="0" smtClean="0">
                <a:latin typeface="Comic Sans MS" pitchFamily="66" charset="0"/>
              </a:rPr>
            </a:br>
            <a:endParaRPr lang="en-GB" sz="4000" dirty="0">
              <a:latin typeface="Comic Sans MS" pitchFamily="66" charset="0"/>
            </a:endParaRPr>
          </a:p>
        </p:txBody>
      </p:sp>
      <p:sp>
        <p:nvSpPr>
          <p:cNvPr id="5" name="Rectangle 4"/>
          <p:cNvSpPr/>
          <p:nvPr/>
        </p:nvSpPr>
        <p:spPr>
          <a:xfrm>
            <a:off x="251520" y="1484784"/>
            <a:ext cx="8568952" cy="769441"/>
          </a:xfrm>
          <a:prstGeom prst="rect">
            <a:avLst/>
          </a:prstGeom>
        </p:spPr>
        <p:txBody>
          <a:bodyPr wrap="square">
            <a:spAutoFit/>
          </a:bodyPr>
          <a:lstStyle/>
          <a:p>
            <a:pPr algn="ctr"/>
            <a:r>
              <a:rPr lang="en-GB" sz="4400" dirty="0" smtClean="0">
                <a:latin typeface="Comic Sans MS" pitchFamily="66" charset="0"/>
              </a:rPr>
              <a:t>http://www.phonicsplay.co.uk</a:t>
            </a:r>
            <a:endParaRPr lang="en-GB" dirty="0"/>
          </a:p>
        </p:txBody>
      </p:sp>
      <p:pic>
        <p:nvPicPr>
          <p:cNvPr id="34818" name="Picture 2"/>
          <p:cNvPicPr>
            <a:picLocks noChangeAspect="1" noChangeArrowheads="1"/>
          </p:cNvPicPr>
          <p:nvPr/>
        </p:nvPicPr>
        <p:blipFill>
          <a:blip r:embed="rId2" cstate="print"/>
          <a:srcRect l="27944" t="18329" r="18926" b="13750"/>
          <a:stretch>
            <a:fillRect/>
          </a:stretch>
        </p:blipFill>
        <p:spPr bwMode="auto">
          <a:xfrm>
            <a:off x="323528" y="3140968"/>
            <a:ext cx="4007401" cy="2880320"/>
          </a:xfrm>
          <a:prstGeom prst="rect">
            <a:avLst/>
          </a:prstGeom>
          <a:noFill/>
          <a:ln w="9525">
            <a:noFill/>
            <a:miter lim="800000"/>
            <a:headEnd/>
            <a:tailEnd/>
          </a:ln>
        </p:spPr>
      </p:pic>
      <p:pic>
        <p:nvPicPr>
          <p:cNvPr id="34819" name="Picture 3"/>
          <p:cNvPicPr>
            <a:picLocks noChangeAspect="1" noChangeArrowheads="1"/>
          </p:cNvPicPr>
          <p:nvPr/>
        </p:nvPicPr>
        <p:blipFill>
          <a:blip r:embed="rId3" cstate="print"/>
          <a:srcRect l="27863" t="12594" r="18454" b="17516"/>
          <a:stretch>
            <a:fillRect/>
          </a:stretch>
        </p:blipFill>
        <p:spPr bwMode="auto">
          <a:xfrm>
            <a:off x="4716016" y="2708920"/>
            <a:ext cx="3960440" cy="28988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Phonics at Home</a:t>
            </a:r>
            <a:endParaRPr lang="en-GB" dirty="0"/>
          </a:p>
        </p:txBody>
      </p:sp>
      <p:sp>
        <p:nvSpPr>
          <p:cNvPr id="3" name="Content Placeholder 2"/>
          <p:cNvSpPr>
            <a:spLocks noGrp="1"/>
          </p:cNvSpPr>
          <p:nvPr>
            <p:ph sz="quarter" idx="1"/>
          </p:nvPr>
        </p:nvSpPr>
        <p:spPr/>
        <p:txBody>
          <a:bodyPr>
            <a:normAutofit fontScale="70000" lnSpcReduction="20000"/>
          </a:bodyPr>
          <a:lstStyle/>
          <a:p>
            <a:r>
              <a:rPr lang="en-GB" b="1" dirty="0" smtClean="0">
                <a:latin typeface="Comic Sans MS" pitchFamily="66" charset="0"/>
              </a:rPr>
              <a:t>Tips for teaching your child the sounds: </a:t>
            </a:r>
            <a:endParaRPr lang="en-GB" dirty="0" smtClean="0">
              <a:latin typeface="Comic Sans MS" pitchFamily="66" charset="0"/>
            </a:endParaRPr>
          </a:p>
          <a:p>
            <a:pPr>
              <a:buNone/>
            </a:pPr>
            <a:r>
              <a:rPr lang="en-GB" dirty="0" smtClean="0">
                <a:latin typeface="Comic Sans MS" pitchFamily="66" charset="0"/>
              </a:rPr>
              <a:t> </a:t>
            </a:r>
          </a:p>
          <a:p>
            <a:pPr lvl="0"/>
            <a:r>
              <a:rPr lang="en-GB" dirty="0" smtClean="0">
                <a:latin typeface="Comic Sans MS" pitchFamily="66" charset="0"/>
              </a:rPr>
              <a:t>It is important for a child to learn lower case or small letters rather than capital letters at first. Most early books and games use lower case letters and your child will learn these first at school. Obviously you should use a capital letter when required, such as at the beginning of the child's name, e.g.. </a:t>
            </a:r>
            <a:r>
              <a:rPr lang="en-GB" b="1" dirty="0" smtClean="0">
                <a:latin typeface="Comic Sans MS" pitchFamily="66" charset="0"/>
              </a:rPr>
              <a:t>Paul</a:t>
            </a:r>
            <a:r>
              <a:rPr lang="en-GB" dirty="0" smtClean="0">
                <a:latin typeface="Comic Sans MS" pitchFamily="66" charset="0"/>
              </a:rPr>
              <a:t>. </a:t>
            </a:r>
          </a:p>
          <a:p>
            <a:pPr>
              <a:buNone/>
            </a:pPr>
            <a:r>
              <a:rPr lang="en-GB" dirty="0" smtClean="0">
                <a:latin typeface="Comic Sans MS" pitchFamily="66" charset="0"/>
              </a:rPr>
              <a:t> </a:t>
            </a:r>
          </a:p>
          <a:p>
            <a:pPr lvl="0"/>
            <a:r>
              <a:rPr lang="en-GB" dirty="0" smtClean="0">
                <a:latin typeface="Comic Sans MS" pitchFamily="66" charset="0"/>
              </a:rPr>
              <a:t>When you talk about letters to your child, remember to use the letter sounds rather than the alphabet names of the letters: </a:t>
            </a:r>
            <a:r>
              <a:rPr lang="en-GB" b="1" dirty="0" smtClean="0">
                <a:latin typeface="Comic Sans MS" pitchFamily="66" charset="0"/>
              </a:rPr>
              <a:t>ay bee see </a:t>
            </a:r>
            <a:r>
              <a:rPr lang="en-GB" b="1" dirty="0" err="1" smtClean="0">
                <a:latin typeface="Comic Sans MS" pitchFamily="66" charset="0"/>
              </a:rPr>
              <a:t>dee</a:t>
            </a:r>
            <a:r>
              <a:rPr lang="en-GB" b="1" dirty="0" smtClean="0">
                <a:latin typeface="Comic Sans MS" pitchFamily="66" charset="0"/>
              </a:rPr>
              <a:t> </a:t>
            </a:r>
            <a:r>
              <a:rPr lang="en-GB" b="1" dirty="0" err="1" smtClean="0">
                <a:latin typeface="Comic Sans MS" pitchFamily="66" charset="0"/>
              </a:rPr>
              <a:t>ee</a:t>
            </a:r>
            <a:r>
              <a:rPr lang="en-GB" b="1" dirty="0" smtClean="0">
                <a:latin typeface="Comic Sans MS" pitchFamily="66" charset="0"/>
              </a:rPr>
              <a:t> </a:t>
            </a:r>
            <a:r>
              <a:rPr lang="en-GB" dirty="0" smtClean="0">
                <a:latin typeface="Comic Sans MS" pitchFamily="66" charset="0"/>
              </a:rPr>
              <a:t>. The reason for this is that sounding out words is practically impossible if you use the alphabet names. </a:t>
            </a:r>
            <a:r>
              <a:rPr lang="en-GB" b="1" dirty="0" smtClean="0">
                <a:latin typeface="Comic Sans MS" pitchFamily="66" charset="0"/>
              </a:rPr>
              <a:t>e.g. cat, would sound like: see  ay  tee </a:t>
            </a:r>
            <a:endParaRPr lang="en-GB" dirty="0" smtClean="0">
              <a:latin typeface="Comic Sans MS" pitchFamily="66" charset="0"/>
            </a:endParaRPr>
          </a:p>
          <a:p>
            <a:endParaRPr lang="en-GB" dirty="0" smtClean="0">
              <a:latin typeface="Comic Sans MS" pitchFamily="66" charset="0"/>
            </a:endParaRPr>
          </a:p>
          <a:p>
            <a:pPr lvl="0"/>
            <a:r>
              <a:rPr lang="en-GB" dirty="0" smtClean="0">
                <a:latin typeface="Comic Sans MS" pitchFamily="66" charset="0"/>
              </a:rPr>
              <a:t>When saying the sounds of </a:t>
            </a:r>
            <a:r>
              <a:rPr lang="en-GB" b="1" dirty="0" smtClean="0">
                <a:latin typeface="Comic Sans MS" pitchFamily="66" charset="0"/>
              </a:rPr>
              <a:t>b</a:t>
            </a:r>
            <a:r>
              <a:rPr lang="en-GB" dirty="0" smtClean="0">
                <a:latin typeface="Comic Sans MS" pitchFamily="66" charset="0"/>
              </a:rPr>
              <a:t>, </a:t>
            </a:r>
            <a:r>
              <a:rPr lang="en-GB" b="1" dirty="0" smtClean="0">
                <a:latin typeface="Comic Sans MS" pitchFamily="66" charset="0"/>
              </a:rPr>
              <a:t>d</a:t>
            </a:r>
            <a:r>
              <a:rPr lang="en-GB" dirty="0" smtClean="0">
                <a:latin typeface="Comic Sans MS" pitchFamily="66" charset="0"/>
              </a:rPr>
              <a:t>, </a:t>
            </a:r>
            <a:r>
              <a:rPr lang="en-GB" b="1" dirty="0" smtClean="0">
                <a:latin typeface="Comic Sans MS" pitchFamily="66" charset="0"/>
              </a:rPr>
              <a:t>g</a:t>
            </a:r>
            <a:r>
              <a:rPr lang="en-GB" dirty="0" smtClean="0">
                <a:latin typeface="Comic Sans MS" pitchFamily="66" charset="0"/>
              </a:rPr>
              <a:t>, </a:t>
            </a:r>
            <a:r>
              <a:rPr lang="en-GB" b="1" dirty="0" smtClean="0">
                <a:latin typeface="Comic Sans MS" pitchFamily="66" charset="0"/>
              </a:rPr>
              <a:t>j</a:t>
            </a:r>
            <a:r>
              <a:rPr lang="en-GB" dirty="0" smtClean="0">
                <a:latin typeface="Comic Sans MS" pitchFamily="66" charset="0"/>
              </a:rPr>
              <a:t> and </a:t>
            </a:r>
            <a:r>
              <a:rPr lang="en-GB" b="1" dirty="0" smtClean="0">
                <a:latin typeface="Comic Sans MS" pitchFamily="66" charset="0"/>
              </a:rPr>
              <a:t>w</a:t>
            </a:r>
            <a:r>
              <a:rPr lang="en-GB" dirty="0" smtClean="0">
                <a:latin typeface="Comic Sans MS" pitchFamily="66" charset="0"/>
              </a:rPr>
              <a:t> you will notice the 'uh' sound which follows each, for example </a:t>
            </a:r>
            <a:r>
              <a:rPr lang="en-GB" dirty="0" err="1" smtClean="0">
                <a:latin typeface="Comic Sans MS" pitchFamily="66" charset="0"/>
              </a:rPr>
              <a:t>buh</a:t>
            </a:r>
            <a:r>
              <a:rPr lang="en-GB" dirty="0" smtClean="0">
                <a:latin typeface="Comic Sans MS" pitchFamily="66" charset="0"/>
              </a:rPr>
              <a:t>, duh... You cannot say the sound without it; however, try to emphasise the main letter sound. </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196752"/>
            <a:ext cx="7704856" cy="2965364"/>
          </a:xfrm>
          <a:prstGeom prst="rect">
            <a:avLst/>
          </a:prstGeom>
          <a:noFill/>
        </p:spPr>
        <p:txBody>
          <a:bodyPr wrap="square" rtlCol="0">
            <a:spAutoFit/>
          </a:bodyPr>
          <a:lstStyle/>
          <a:p>
            <a:pPr>
              <a:lnSpc>
                <a:spcPct val="150000"/>
              </a:lnSpc>
            </a:pPr>
            <a:r>
              <a:rPr lang="en-GB" sz="3200" dirty="0" smtClean="0">
                <a:latin typeface="Comic Sans MS" pitchFamily="66" charset="0"/>
              </a:rPr>
              <a:t>In school, we use </a:t>
            </a:r>
            <a:r>
              <a:rPr lang="en-GB" sz="3200" dirty="0" smtClean="0">
                <a:latin typeface="Comic Sans MS" pitchFamily="66" charset="0"/>
              </a:rPr>
              <a:t>Letters and Sounds </a:t>
            </a:r>
            <a:r>
              <a:rPr lang="en-GB" sz="3200" dirty="0" smtClean="0">
                <a:latin typeface="Comic Sans MS" pitchFamily="66" charset="0"/>
              </a:rPr>
              <a:t>supported by Phonics Play and other interactive resources. </a:t>
            </a:r>
            <a:r>
              <a:rPr lang="en-GB" sz="3200" dirty="0" smtClean="0">
                <a:latin typeface="Comic Sans MS" pitchFamily="66" charset="0"/>
              </a:rPr>
              <a:t>Letters and Sounds </a:t>
            </a:r>
            <a:r>
              <a:rPr lang="en-GB" sz="3200" dirty="0" smtClean="0">
                <a:latin typeface="Comic Sans MS" pitchFamily="66" charset="0"/>
              </a:rPr>
              <a:t>is split into six </a:t>
            </a:r>
            <a:r>
              <a:rPr lang="en-GB" sz="3200" dirty="0" smtClean="0">
                <a:latin typeface="Comic Sans MS" pitchFamily="66" charset="0"/>
              </a:rPr>
              <a:t>phases.</a:t>
            </a:r>
            <a:endParaRPr lang="en-GB" sz="3200" dirty="0">
              <a:latin typeface="Comic Sans MS" pitchFamily="66" charset="0"/>
            </a:endParaRPr>
          </a:p>
        </p:txBody>
      </p:sp>
      <p:sp>
        <p:nvSpPr>
          <p:cNvPr id="6" name="TextBox 5"/>
          <p:cNvSpPr txBox="1"/>
          <p:nvPr/>
        </p:nvSpPr>
        <p:spPr>
          <a:xfrm>
            <a:off x="539552" y="188640"/>
            <a:ext cx="7704856" cy="584775"/>
          </a:xfrm>
          <a:prstGeom prst="rect">
            <a:avLst/>
          </a:prstGeom>
          <a:noFill/>
        </p:spPr>
        <p:txBody>
          <a:bodyPr wrap="square" rtlCol="0">
            <a:spAutoFit/>
          </a:bodyPr>
          <a:lstStyle/>
          <a:p>
            <a:endParaRPr lang="en-GB" sz="3200" dirty="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52" y="1225689"/>
            <a:ext cx="7704856" cy="4832092"/>
          </a:xfrm>
          <a:prstGeom prst="rect">
            <a:avLst/>
          </a:prstGeom>
          <a:noFill/>
        </p:spPr>
        <p:txBody>
          <a:bodyPr wrap="square" rtlCol="0">
            <a:spAutoFit/>
          </a:bodyPr>
          <a:lstStyle/>
          <a:p>
            <a:r>
              <a:rPr lang="en-GB" sz="2000" b="1" dirty="0" smtClean="0">
                <a:latin typeface="Comic Sans MS" pitchFamily="66" charset="0"/>
              </a:rPr>
              <a:t>Phoneme</a:t>
            </a:r>
            <a:r>
              <a:rPr lang="en-GB" sz="2000" dirty="0" smtClean="0">
                <a:latin typeface="Comic Sans MS" pitchFamily="66" charset="0"/>
              </a:rPr>
              <a:t> - </a:t>
            </a:r>
            <a:r>
              <a:rPr lang="en-GB" dirty="0" smtClean="0">
                <a:latin typeface="Comic Sans MS" pitchFamily="66" charset="0"/>
              </a:rPr>
              <a:t>The smallest unit of sound. There are approximately 44 phonemes in English (it depends on different accents). Phonemes can be put together to make words. </a:t>
            </a:r>
          </a:p>
          <a:p>
            <a:r>
              <a:rPr lang="en-GB" b="1" dirty="0" smtClean="0">
                <a:latin typeface="Comic Sans MS" pitchFamily="66" charset="0"/>
              </a:rPr>
              <a:t>Grapheme</a:t>
            </a:r>
            <a:r>
              <a:rPr lang="en-GB" dirty="0" smtClean="0">
                <a:latin typeface="Comic Sans MS" pitchFamily="66" charset="0"/>
              </a:rPr>
              <a:t> - A way of writing down a phoneme. Graphemes can be made up from 1 letter e.g. p, 2 letters e.g. </a:t>
            </a:r>
            <a:r>
              <a:rPr lang="en-GB" dirty="0" err="1" smtClean="0">
                <a:latin typeface="Comic Sans MS" pitchFamily="66" charset="0"/>
              </a:rPr>
              <a:t>sh</a:t>
            </a:r>
            <a:r>
              <a:rPr lang="en-GB" dirty="0" smtClean="0">
                <a:latin typeface="Comic Sans MS" pitchFamily="66" charset="0"/>
              </a:rPr>
              <a:t>, 3 letters e.g. </a:t>
            </a:r>
            <a:r>
              <a:rPr lang="en-GB" dirty="0" err="1" smtClean="0">
                <a:latin typeface="Comic Sans MS" pitchFamily="66" charset="0"/>
              </a:rPr>
              <a:t>tch</a:t>
            </a:r>
            <a:r>
              <a:rPr lang="en-GB" dirty="0" smtClean="0">
                <a:latin typeface="Comic Sans MS" pitchFamily="66" charset="0"/>
              </a:rPr>
              <a:t> or 4 letters </a:t>
            </a:r>
            <a:r>
              <a:rPr lang="en-GB" dirty="0" err="1" smtClean="0">
                <a:latin typeface="Comic Sans MS" pitchFamily="66" charset="0"/>
              </a:rPr>
              <a:t>e.g</a:t>
            </a:r>
            <a:r>
              <a:rPr lang="en-GB" dirty="0" smtClean="0">
                <a:latin typeface="Comic Sans MS" pitchFamily="66" charset="0"/>
              </a:rPr>
              <a:t> </a:t>
            </a:r>
            <a:r>
              <a:rPr lang="en-GB" dirty="0" err="1" smtClean="0">
                <a:latin typeface="Comic Sans MS" pitchFamily="66" charset="0"/>
              </a:rPr>
              <a:t>ough</a:t>
            </a:r>
            <a:r>
              <a:rPr lang="en-GB" dirty="0" smtClean="0">
                <a:latin typeface="Comic Sans MS" pitchFamily="66" charset="0"/>
              </a:rPr>
              <a:t>. </a:t>
            </a:r>
          </a:p>
          <a:p>
            <a:r>
              <a:rPr lang="en-GB" b="1" dirty="0" smtClean="0">
                <a:latin typeface="Comic Sans MS" pitchFamily="66" charset="0"/>
              </a:rPr>
              <a:t>GPC</a:t>
            </a:r>
            <a:r>
              <a:rPr lang="en-GB" dirty="0" smtClean="0">
                <a:latin typeface="Comic Sans MS" pitchFamily="66" charset="0"/>
              </a:rPr>
              <a:t> - This is short for Grapheme Phoneme Correspondence. Knowing a GPC means being able to match a phoneme to a grapheme and vice versa. </a:t>
            </a:r>
          </a:p>
          <a:p>
            <a:r>
              <a:rPr lang="en-GB" b="1" dirty="0" smtClean="0">
                <a:latin typeface="Comic Sans MS" pitchFamily="66" charset="0"/>
              </a:rPr>
              <a:t>Digraph</a:t>
            </a:r>
            <a:r>
              <a:rPr lang="en-GB" dirty="0" smtClean="0">
                <a:latin typeface="Comic Sans MS" pitchFamily="66" charset="0"/>
              </a:rPr>
              <a:t> - A grapheme containing two letters that makes just one sound (phoneme).  </a:t>
            </a:r>
            <a:r>
              <a:rPr lang="en-GB" i="1" dirty="0" err="1" smtClean="0">
                <a:latin typeface="Comic Sans MS" pitchFamily="66" charset="0"/>
              </a:rPr>
              <a:t>sh</a:t>
            </a:r>
            <a:endParaRPr lang="en-GB" i="1" dirty="0" smtClean="0">
              <a:latin typeface="Comic Sans MS" pitchFamily="66" charset="0"/>
            </a:endParaRPr>
          </a:p>
          <a:p>
            <a:r>
              <a:rPr lang="en-GB" b="1" dirty="0" err="1" smtClean="0">
                <a:latin typeface="Comic Sans MS" pitchFamily="66" charset="0"/>
              </a:rPr>
              <a:t>Trigraph</a:t>
            </a:r>
            <a:r>
              <a:rPr lang="en-GB" dirty="0" smtClean="0">
                <a:latin typeface="Comic Sans MS" pitchFamily="66" charset="0"/>
              </a:rPr>
              <a:t> - A grapheme containing three letters that makes just one sound (phoneme). </a:t>
            </a:r>
            <a:r>
              <a:rPr lang="en-GB" i="1" dirty="0" err="1" smtClean="0">
                <a:latin typeface="Comic Sans MS" pitchFamily="66" charset="0"/>
              </a:rPr>
              <a:t>igh</a:t>
            </a:r>
            <a:endParaRPr lang="en-GB" i="1" dirty="0" smtClean="0">
              <a:latin typeface="Comic Sans MS" pitchFamily="66" charset="0"/>
            </a:endParaRPr>
          </a:p>
          <a:p>
            <a:r>
              <a:rPr lang="en-GB" b="1" dirty="0" smtClean="0">
                <a:latin typeface="Comic Sans MS" pitchFamily="66" charset="0"/>
              </a:rPr>
              <a:t>CVC-</a:t>
            </a:r>
            <a:r>
              <a:rPr lang="en-GB" i="1" dirty="0" smtClean="0">
                <a:latin typeface="Comic Sans MS" pitchFamily="66" charset="0"/>
              </a:rPr>
              <a:t> </a:t>
            </a:r>
            <a:r>
              <a:rPr lang="en-GB" dirty="0" smtClean="0">
                <a:latin typeface="Comic Sans MS" pitchFamily="66" charset="0"/>
              </a:rPr>
              <a:t>It refers to words with a consonant phoneme, a vowel phoneme and then a consonant phoneme - it is not referring to letters. Therefore </a:t>
            </a:r>
            <a:r>
              <a:rPr lang="en-GB" b="1" dirty="0" smtClean="0">
                <a:latin typeface="Comic Sans MS" pitchFamily="66" charset="0"/>
              </a:rPr>
              <a:t>hot, bed, boat</a:t>
            </a:r>
            <a:r>
              <a:rPr lang="en-GB" dirty="0" smtClean="0">
                <a:latin typeface="Comic Sans MS" pitchFamily="66" charset="0"/>
              </a:rPr>
              <a:t> and </a:t>
            </a:r>
            <a:r>
              <a:rPr lang="en-GB" b="1" dirty="0" smtClean="0">
                <a:latin typeface="Comic Sans MS" pitchFamily="66" charset="0"/>
              </a:rPr>
              <a:t>ship</a:t>
            </a:r>
            <a:r>
              <a:rPr lang="en-GB" dirty="0" smtClean="0">
                <a:latin typeface="Comic Sans MS" pitchFamily="66" charset="0"/>
              </a:rPr>
              <a:t> are all CVC words but </a:t>
            </a:r>
            <a:r>
              <a:rPr lang="en-GB" b="1" dirty="0" smtClean="0">
                <a:latin typeface="Comic Sans MS" pitchFamily="66" charset="0"/>
              </a:rPr>
              <a:t>cow</a:t>
            </a:r>
            <a:r>
              <a:rPr lang="en-GB" dirty="0" smtClean="0">
                <a:latin typeface="Comic Sans MS" pitchFamily="66" charset="0"/>
              </a:rPr>
              <a:t> and </a:t>
            </a:r>
            <a:r>
              <a:rPr lang="en-GB" b="1" dirty="0" smtClean="0">
                <a:latin typeface="Comic Sans MS" pitchFamily="66" charset="0"/>
              </a:rPr>
              <a:t>toy</a:t>
            </a:r>
            <a:r>
              <a:rPr lang="en-GB" dirty="0" smtClean="0">
                <a:latin typeface="Comic Sans MS" pitchFamily="66" charset="0"/>
              </a:rPr>
              <a:t> are not.</a:t>
            </a:r>
            <a:endParaRPr lang="en-GB" i="1" dirty="0" smtClean="0">
              <a:latin typeface="Comic Sans MS" pitchFamily="66" charset="0"/>
            </a:endParaRPr>
          </a:p>
        </p:txBody>
      </p:sp>
      <p:sp>
        <p:nvSpPr>
          <p:cNvPr id="6" name="TextBox 5"/>
          <p:cNvSpPr txBox="1"/>
          <p:nvPr/>
        </p:nvSpPr>
        <p:spPr>
          <a:xfrm>
            <a:off x="539552" y="188640"/>
            <a:ext cx="7704856" cy="584775"/>
          </a:xfrm>
          <a:prstGeom prst="rect">
            <a:avLst/>
          </a:prstGeom>
          <a:noFill/>
        </p:spPr>
        <p:txBody>
          <a:bodyPr wrap="square" rtlCol="0">
            <a:spAutoFit/>
          </a:bodyPr>
          <a:lstStyle/>
          <a:p>
            <a:endParaRPr lang="en-GB" sz="3200" dirty="0">
              <a:latin typeface="Comic Sans MS" pitchFamily="66" charset="0"/>
            </a:endParaRPr>
          </a:p>
        </p:txBody>
      </p:sp>
      <p:sp>
        <p:nvSpPr>
          <p:cNvPr id="4" name="Title 1"/>
          <p:cNvSpPr>
            <a:spLocks noGrp="1"/>
          </p:cNvSpPr>
          <p:nvPr>
            <p:ph type="title"/>
          </p:nvPr>
        </p:nvSpPr>
        <p:spPr>
          <a:xfrm>
            <a:off x="395536" y="188640"/>
            <a:ext cx="8229600" cy="1143000"/>
          </a:xfrm>
        </p:spPr>
        <p:txBody>
          <a:bodyPr>
            <a:normAutofit/>
          </a:bodyPr>
          <a:lstStyle/>
          <a:p>
            <a:pPr algn="ctr"/>
            <a:r>
              <a:rPr lang="en-GB" sz="6000" dirty="0" smtClean="0">
                <a:latin typeface="Comic Sans MS" pitchFamily="66" charset="0"/>
              </a:rPr>
              <a:t>Terminology</a:t>
            </a:r>
            <a:endParaRPr lang="en-GB" sz="6000" dirty="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dirty="0" smtClean="0">
                <a:latin typeface="Comic Sans MS" pitchFamily="66" charset="0"/>
              </a:rPr>
              <a:t>Terminology</a:t>
            </a:r>
            <a:endParaRPr lang="en-GB" sz="6000" dirty="0"/>
          </a:p>
        </p:txBody>
      </p:sp>
      <p:sp>
        <p:nvSpPr>
          <p:cNvPr id="3" name="Content Placeholder 2"/>
          <p:cNvSpPr>
            <a:spLocks noGrp="1"/>
          </p:cNvSpPr>
          <p:nvPr>
            <p:ph sz="quarter" idx="1"/>
          </p:nvPr>
        </p:nvSpPr>
        <p:spPr/>
        <p:txBody>
          <a:bodyPr>
            <a:normAutofit fontScale="85000" lnSpcReduction="20000"/>
          </a:bodyPr>
          <a:lstStyle/>
          <a:p>
            <a:r>
              <a:rPr lang="en-GB" b="1" dirty="0" smtClean="0">
                <a:latin typeface="Comic Sans MS" pitchFamily="66" charset="0"/>
              </a:rPr>
              <a:t>Oral Blending</a:t>
            </a:r>
            <a:r>
              <a:rPr lang="en-GB" dirty="0" smtClean="0">
                <a:latin typeface="Comic Sans MS" pitchFamily="66" charset="0"/>
              </a:rPr>
              <a:t> - This involves hearing phonemes and being able to merge them together to make a word. Children need to develop this skill before they will be able to blend written words. </a:t>
            </a:r>
            <a:r>
              <a:rPr lang="en-GB" b="1" i="1" dirty="0" smtClean="0">
                <a:latin typeface="Comic Sans MS" pitchFamily="66" charset="0"/>
              </a:rPr>
              <a:t>Robot voice</a:t>
            </a:r>
          </a:p>
          <a:p>
            <a:r>
              <a:rPr lang="en-GB" b="1" dirty="0" smtClean="0">
                <a:latin typeface="Comic Sans MS" pitchFamily="66" charset="0"/>
              </a:rPr>
              <a:t>Blending</a:t>
            </a:r>
            <a:r>
              <a:rPr lang="en-GB" dirty="0" smtClean="0">
                <a:latin typeface="Comic Sans MS" pitchFamily="66" charset="0"/>
              </a:rPr>
              <a:t>- This involves looking at a written word, looking at each grapheme and using knowledge of GPCs to work out which phoneme each grapheme represents and then merging these phonemes together to make a word. This is the basis of reading. </a:t>
            </a:r>
            <a:r>
              <a:rPr lang="en-GB" b="1" i="1" dirty="0" smtClean="0">
                <a:latin typeface="Comic Sans MS" pitchFamily="66" charset="0"/>
              </a:rPr>
              <a:t>D-o-g</a:t>
            </a:r>
          </a:p>
          <a:p>
            <a:r>
              <a:rPr lang="en-GB" b="1" dirty="0" smtClean="0">
                <a:latin typeface="Comic Sans MS" pitchFamily="66" charset="0"/>
              </a:rPr>
              <a:t>Oral Segmenting</a:t>
            </a:r>
            <a:r>
              <a:rPr lang="en-GB" dirty="0" smtClean="0">
                <a:latin typeface="Comic Sans MS" pitchFamily="66" charset="0"/>
              </a:rPr>
              <a:t> - This is the act hearing a whole word and then splitting it up into the phonemes that make it. Children need to develop this skill before they will be able to segment words to spell them.  </a:t>
            </a:r>
            <a:r>
              <a:rPr lang="en-GB" b="1" i="1" dirty="0" smtClean="0">
                <a:latin typeface="Comic Sans MS" pitchFamily="66" charset="0"/>
              </a:rPr>
              <a:t>Sounding out...C-a-t</a:t>
            </a:r>
          </a:p>
          <a:p>
            <a:r>
              <a:rPr lang="en-GB" b="1" dirty="0" smtClean="0">
                <a:latin typeface="Comic Sans MS" pitchFamily="66" charset="0"/>
              </a:rPr>
              <a:t>Segmenting</a:t>
            </a:r>
            <a:r>
              <a:rPr lang="en-GB" dirty="0" smtClean="0">
                <a:latin typeface="Comic Sans MS" pitchFamily="66" charset="0"/>
              </a:rPr>
              <a:t> - This involves hearing a word, splitting it up into the phonemes that make it, using knowledge of GPCs to work out which graphemes represent those phonemes and then writing those graphemes down in the right order. This is the basis of spelling. </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a:bodyPr>
          <a:lstStyle/>
          <a:p>
            <a:pPr algn="ctr"/>
            <a:r>
              <a:rPr lang="en-GB" sz="6000" dirty="0" smtClean="0">
                <a:latin typeface="Comic Sans MS" pitchFamily="66" charset="0"/>
              </a:rPr>
              <a:t>Phase 1</a:t>
            </a:r>
            <a:endParaRPr lang="en-GB" sz="6000" dirty="0">
              <a:latin typeface="Comic Sans MS" pitchFamily="66" charset="0"/>
            </a:endParaRPr>
          </a:p>
        </p:txBody>
      </p:sp>
      <p:sp>
        <p:nvSpPr>
          <p:cNvPr id="5" name="Content Placeholder 2"/>
          <p:cNvSpPr>
            <a:spLocks noGrp="1"/>
          </p:cNvSpPr>
          <p:nvPr>
            <p:ph idx="1"/>
          </p:nvPr>
        </p:nvSpPr>
        <p:spPr>
          <a:xfrm>
            <a:off x="457200" y="1600200"/>
            <a:ext cx="8229600" cy="5069160"/>
          </a:xfrm>
        </p:spPr>
        <p:txBody>
          <a:bodyPr>
            <a:normAutofit fontScale="55000" lnSpcReduction="20000"/>
          </a:bodyPr>
          <a:lstStyle/>
          <a:p>
            <a:pPr>
              <a:lnSpc>
                <a:spcPct val="150000"/>
              </a:lnSpc>
            </a:pPr>
            <a:r>
              <a:rPr lang="en-GB" sz="3200" dirty="0" smtClean="0">
                <a:latin typeface="Comic Sans MS" pitchFamily="66" charset="0"/>
              </a:rPr>
              <a:t>Phase 1 develops children's ability to listen to, make, explore and talk about sounds. This phase is split into 7 aspects that are explored and developed through games.</a:t>
            </a:r>
          </a:p>
          <a:p>
            <a:pPr>
              <a:lnSpc>
                <a:spcPct val="150000"/>
              </a:lnSpc>
              <a:buNone/>
            </a:pPr>
            <a:r>
              <a:rPr lang="en-GB" sz="3500" dirty="0" smtClean="0">
                <a:latin typeface="Comic Sans MS" pitchFamily="66" charset="0"/>
              </a:rPr>
              <a:t>The 7 aspect:</a:t>
            </a:r>
          </a:p>
          <a:p>
            <a:pPr>
              <a:lnSpc>
                <a:spcPct val="150000"/>
              </a:lnSpc>
            </a:pPr>
            <a:r>
              <a:rPr lang="en-GB" sz="3500" dirty="0" smtClean="0">
                <a:latin typeface="Comic Sans MS" pitchFamily="66" charset="0"/>
              </a:rPr>
              <a:t>A1 – Environmental</a:t>
            </a:r>
          </a:p>
          <a:p>
            <a:pPr>
              <a:lnSpc>
                <a:spcPct val="150000"/>
              </a:lnSpc>
            </a:pPr>
            <a:r>
              <a:rPr lang="en-GB" sz="3500" dirty="0" smtClean="0">
                <a:latin typeface="Comic Sans MS" pitchFamily="66" charset="0"/>
              </a:rPr>
              <a:t>A2 – Instrumental sounds</a:t>
            </a:r>
          </a:p>
          <a:p>
            <a:pPr>
              <a:lnSpc>
                <a:spcPct val="150000"/>
              </a:lnSpc>
            </a:pPr>
            <a:r>
              <a:rPr lang="en-GB" sz="3500" dirty="0" smtClean="0">
                <a:latin typeface="Comic Sans MS" pitchFamily="66" charset="0"/>
              </a:rPr>
              <a:t>A3 – Body Percussion</a:t>
            </a:r>
          </a:p>
          <a:p>
            <a:pPr>
              <a:lnSpc>
                <a:spcPct val="150000"/>
              </a:lnSpc>
            </a:pPr>
            <a:r>
              <a:rPr lang="en-GB" sz="3500" dirty="0" smtClean="0">
                <a:latin typeface="Comic Sans MS" pitchFamily="66" charset="0"/>
              </a:rPr>
              <a:t>A4 – Rhythm and rhyme</a:t>
            </a:r>
          </a:p>
          <a:p>
            <a:pPr>
              <a:lnSpc>
                <a:spcPct val="150000"/>
              </a:lnSpc>
            </a:pPr>
            <a:r>
              <a:rPr lang="en-GB" sz="3500" dirty="0" smtClean="0">
                <a:latin typeface="Comic Sans MS" pitchFamily="66" charset="0"/>
              </a:rPr>
              <a:t>A5 – Alliteration</a:t>
            </a:r>
          </a:p>
          <a:p>
            <a:pPr>
              <a:lnSpc>
                <a:spcPct val="150000"/>
              </a:lnSpc>
            </a:pPr>
            <a:r>
              <a:rPr lang="en-GB" sz="3500" dirty="0" smtClean="0">
                <a:latin typeface="Comic Sans MS" pitchFamily="66" charset="0"/>
              </a:rPr>
              <a:t>A6 – Voice sounds</a:t>
            </a:r>
          </a:p>
          <a:p>
            <a:pPr>
              <a:lnSpc>
                <a:spcPct val="150000"/>
              </a:lnSpc>
            </a:pPr>
            <a:r>
              <a:rPr lang="en-GB" sz="3500" dirty="0" smtClean="0">
                <a:latin typeface="Comic Sans MS" pitchFamily="66" charset="0"/>
              </a:rPr>
              <a:t>A7 – Oral blending and segmenting.</a:t>
            </a:r>
          </a:p>
          <a:p>
            <a:pPr lvl="1"/>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dirty="0" smtClean="0">
                <a:latin typeface="Comic Sans MS" pitchFamily="66" charset="0"/>
              </a:rPr>
              <a:t>Phase 2</a:t>
            </a:r>
            <a:endParaRPr lang="en-GB" sz="6000" dirty="0">
              <a:latin typeface="Comic Sans MS" pitchFamily="66" charset="0"/>
            </a:endParaRPr>
          </a:p>
        </p:txBody>
      </p:sp>
      <p:sp>
        <p:nvSpPr>
          <p:cNvPr id="3" name="Content Placeholder 2"/>
          <p:cNvSpPr>
            <a:spLocks noGrp="1"/>
          </p:cNvSpPr>
          <p:nvPr>
            <p:ph sz="quarter" idx="1"/>
          </p:nvPr>
        </p:nvSpPr>
        <p:spPr>
          <a:xfrm>
            <a:off x="179512" y="1412776"/>
            <a:ext cx="8496944" cy="4873752"/>
          </a:xfrm>
        </p:spPr>
        <p:txBody>
          <a:bodyPr>
            <a:noAutofit/>
          </a:bodyPr>
          <a:lstStyle/>
          <a:p>
            <a:r>
              <a:rPr lang="en-GB" sz="2800" b="1" dirty="0" smtClean="0">
                <a:latin typeface="Comic Sans MS" pitchFamily="66" charset="0"/>
              </a:rPr>
              <a:t>During this phase, individual phonemes are introduced. Actions are used to help children learn them. </a:t>
            </a:r>
          </a:p>
          <a:p>
            <a:r>
              <a:rPr lang="en-GB" sz="4400" b="1" dirty="0" smtClean="0">
                <a:latin typeface="Comic Sans MS" pitchFamily="66" charset="0"/>
              </a:rPr>
              <a:t>Set 1</a:t>
            </a:r>
            <a:r>
              <a:rPr lang="en-GB" sz="4400" dirty="0" smtClean="0">
                <a:latin typeface="Comic Sans MS" pitchFamily="66" charset="0"/>
              </a:rPr>
              <a:t>: s, a, t, p</a:t>
            </a:r>
          </a:p>
          <a:p>
            <a:r>
              <a:rPr lang="en-GB" sz="4400" b="1" dirty="0" smtClean="0">
                <a:latin typeface="Comic Sans MS" pitchFamily="66" charset="0"/>
              </a:rPr>
              <a:t>Set 2</a:t>
            </a:r>
            <a:r>
              <a:rPr lang="en-GB" sz="4400" dirty="0" smtClean="0">
                <a:latin typeface="Comic Sans MS" pitchFamily="66" charset="0"/>
              </a:rPr>
              <a:t>: </a:t>
            </a:r>
            <a:r>
              <a:rPr lang="en-GB" sz="4400" dirty="0" err="1" smtClean="0">
                <a:latin typeface="Comic Sans MS" pitchFamily="66" charset="0"/>
              </a:rPr>
              <a:t>i</a:t>
            </a:r>
            <a:r>
              <a:rPr lang="en-GB" sz="4400" dirty="0" smtClean="0">
                <a:latin typeface="Comic Sans MS" pitchFamily="66" charset="0"/>
              </a:rPr>
              <a:t>, n, m, d</a:t>
            </a:r>
          </a:p>
          <a:p>
            <a:r>
              <a:rPr lang="en-GB" sz="4400" b="1" dirty="0" smtClean="0">
                <a:latin typeface="Comic Sans MS" pitchFamily="66" charset="0"/>
              </a:rPr>
              <a:t>Set 3</a:t>
            </a:r>
            <a:r>
              <a:rPr lang="en-GB" sz="4400" dirty="0" smtClean="0">
                <a:latin typeface="Comic Sans MS" pitchFamily="66" charset="0"/>
              </a:rPr>
              <a:t>: g, o, c, k</a:t>
            </a:r>
          </a:p>
          <a:p>
            <a:r>
              <a:rPr lang="en-GB" sz="4400" b="1" dirty="0" smtClean="0">
                <a:latin typeface="Comic Sans MS" pitchFamily="66" charset="0"/>
              </a:rPr>
              <a:t>Set 4</a:t>
            </a:r>
            <a:r>
              <a:rPr lang="en-GB" sz="4400" dirty="0" smtClean="0">
                <a:latin typeface="Comic Sans MS" pitchFamily="66" charset="0"/>
              </a:rPr>
              <a:t>: ck, e, u, r</a:t>
            </a:r>
          </a:p>
          <a:p>
            <a:r>
              <a:rPr lang="en-GB" sz="4400" b="1" dirty="0" smtClean="0">
                <a:latin typeface="Comic Sans MS" pitchFamily="66" charset="0"/>
              </a:rPr>
              <a:t>Set 5</a:t>
            </a:r>
            <a:r>
              <a:rPr lang="en-GB" sz="4400" dirty="0" smtClean="0">
                <a:latin typeface="Comic Sans MS" pitchFamily="66" charset="0"/>
              </a:rPr>
              <a:t>: h, b, f, ff, l, </a:t>
            </a:r>
            <a:r>
              <a:rPr lang="en-GB" sz="4400" dirty="0" err="1" smtClean="0">
                <a:latin typeface="Comic Sans MS" pitchFamily="66" charset="0"/>
              </a:rPr>
              <a:t>ll</a:t>
            </a:r>
            <a:r>
              <a:rPr lang="en-GB" sz="4400" dirty="0" smtClean="0">
                <a:latin typeface="Comic Sans MS" pitchFamily="66" charset="0"/>
              </a:rPr>
              <a:t>, </a:t>
            </a:r>
            <a:r>
              <a:rPr lang="en-GB" sz="4400" dirty="0" err="1" smtClean="0">
                <a:latin typeface="Comic Sans MS" pitchFamily="66" charset="0"/>
              </a:rPr>
              <a:t>ss</a:t>
            </a:r>
            <a:endParaRPr lang="en-GB" sz="4400" dirty="0">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Tricky Words</a:t>
            </a:r>
            <a:endParaRPr lang="en-GB" dirty="0"/>
          </a:p>
        </p:txBody>
      </p:sp>
      <p:sp>
        <p:nvSpPr>
          <p:cNvPr id="3" name="Content Placeholder 2"/>
          <p:cNvSpPr>
            <a:spLocks noGrp="1"/>
          </p:cNvSpPr>
          <p:nvPr>
            <p:ph sz="quarter" idx="1"/>
          </p:nvPr>
        </p:nvSpPr>
        <p:spPr/>
        <p:txBody>
          <a:bodyPr/>
          <a:lstStyle/>
          <a:p>
            <a:r>
              <a:rPr lang="en-GB" dirty="0" smtClean="0">
                <a:latin typeface="Comic Sans MS" pitchFamily="66" charset="0"/>
              </a:rPr>
              <a:t>Tricky words are those words which cannot be sounded out correctly using the sounds. The only way these words can be read and spelt correctly is by learning them and having plenty of practise.</a:t>
            </a:r>
          </a:p>
          <a:p>
            <a:r>
              <a:rPr lang="en-GB" dirty="0" smtClean="0">
                <a:latin typeface="Comic Sans MS" pitchFamily="66" charset="0"/>
              </a:rPr>
              <a:t>Phase 2 tricky Words:</a:t>
            </a:r>
          </a:p>
          <a:p>
            <a:pPr algn="ctr">
              <a:buNone/>
            </a:pPr>
            <a:r>
              <a:rPr lang="en-GB" dirty="0" smtClean="0">
                <a:latin typeface="Comic Sans MS" pitchFamily="66" charset="0"/>
              </a:rPr>
              <a:t>I </a:t>
            </a:r>
          </a:p>
          <a:p>
            <a:pPr algn="ctr">
              <a:buNone/>
            </a:pPr>
            <a:r>
              <a:rPr lang="en-GB" dirty="0" smtClean="0">
                <a:latin typeface="Comic Sans MS" pitchFamily="66" charset="0"/>
              </a:rPr>
              <a:t>go</a:t>
            </a:r>
          </a:p>
          <a:p>
            <a:pPr algn="ctr">
              <a:buNone/>
            </a:pPr>
            <a:r>
              <a:rPr lang="en-GB" dirty="0" smtClean="0">
                <a:latin typeface="Comic Sans MS" pitchFamily="66" charset="0"/>
              </a:rPr>
              <a:t>no </a:t>
            </a:r>
          </a:p>
          <a:p>
            <a:pPr algn="ctr">
              <a:buNone/>
            </a:pPr>
            <a:r>
              <a:rPr lang="en-GB" dirty="0" smtClean="0">
                <a:latin typeface="Comic Sans MS" pitchFamily="66" charset="0"/>
              </a:rPr>
              <a:t>to</a:t>
            </a:r>
          </a:p>
          <a:p>
            <a:pPr algn="ctr">
              <a:buNone/>
            </a:pPr>
            <a:r>
              <a:rPr lang="en-GB" dirty="0" smtClean="0">
                <a:latin typeface="Comic Sans MS" pitchFamily="66" charset="0"/>
              </a:rPr>
              <a:t>the</a:t>
            </a:r>
          </a:p>
          <a:p>
            <a:pPr algn="ctr">
              <a:buNone/>
            </a:pPr>
            <a:r>
              <a:rPr lang="en-GB" dirty="0" smtClean="0">
                <a:latin typeface="Comic Sans MS" pitchFamily="66" charset="0"/>
              </a:rPr>
              <a:t>into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dirty="0" smtClean="0">
                <a:latin typeface="Comic Sans MS" pitchFamily="66" charset="0"/>
              </a:rPr>
              <a:t>Phase 3</a:t>
            </a:r>
            <a:endParaRPr lang="en-GB" sz="6000" dirty="0">
              <a:latin typeface="Comic Sans MS" pitchFamily="66" charset="0"/>
            </a:endParaRPr>
          </a:p>
        </p:txBody>
      </p:sp>
      <p:sp>
        <p:nvSpPr>
          <p:cNvPr id="3" name="Content Placeholder 2"/>
          <p:cNvSpPr>
            <a:spLocks noGrp="1"/>
          </p:cNvSpPr>
          <p:nvPr>
            <p:ph sz="quarter" idx="1"/>
          </p:nvPr>
        </p:nvSpPr>
        <p:spPr>
          <a:xfrm>
            <a:off x="179512" y="1412776"/>
            <a:ext cx="8496944" cy="5061176"/>
          </a:xfrm>
        </p:spPr>
        <p:txBody>
          <a:bodyPr>
            <a:normAutofit/>
          </a:bodyPr>
          <a:lstStyle/>
          <a:p>
            <a:r>
              <a:rPr lang="en-GB" sz="4400" b="1" dirty="0" smtClean="0">
                <a:latin typeface="Comic Sans MS" pitchFamily="66" charset="0"/>
              </a:rPr>
              <a:t>Set 6:</a:t>
            </a:r>
            <a:r>
              <a:rPr lang="en-GB" sz="4400" dirty="0" smtClean="0">
                <a:latin typeface="Comic Sans MS" pitchFamily="66" charset="0"/>
              </a:rPr>
              <a:t> j, v, w, x</a:t>
            </a:r>
          </a:p>
          <a:p>
            <a:r>
              <a:rPr lang="en-GB" sz="4400" b="1" dirty="0" smtClean="0">
                <a:latin typeface="Comic Sans MS" pitchFamily="66" charset="0"/>
              </a:rPr>
              <a:t>Set 7</a:t>
            </a:r>
            <a:r>
              <a:rPr lang="en-GB" sz="4400" dirty="0" smtClean="0">
                <a:latin typeface="Comic Sans MS" pitchFamily="66" charset="0"/>
              </a:rPr>
              <a:t>: y, z, </a:t>
            </a:r>
            <a:r>
              <a:rPr lang="en-GB" sz="4400" dirty="0" err="1" smtClean="0">
                <a:latin typeface="Comic Sans MS" pitchFamily="66" charset="0"/>
              </a:rPr>
              <a:t>zz</a:t>
            </a:r>
            <a:r>
              <a:rPr lang="en-GB" sz="4400" dirty="0" smtClean="0">
                <a:latin typeface="Comic Sans MS" pitchFamily="66" charset="0"/>
              </a:rPr>
              <a:t>, </a:t>
            </a:r>
            <a:r>
              <a:rPr lang="en-GB" sz="4400" dirty="0" err="1" smtClean="0">
                <a:latin typeface="Comic Sans MS" pitchFamily="66" charset="0"/>
              </a:rPr>
              <a:t>qu</a:t>
            </a:r>
            <a:endParaRPr lang="en-GB" sz="4400" dirty="0" smtClean="0">
              <a:latin typeface="Comic Sans MS" pitchFamily="66" charset="0"/>
            </a:endParaRPr>
          </a:p>
          <a:p>
            <a:r>
              <a:rPr lang="en-GB" sz="4400" b="1" dirty="0" smtClean="0">
                <a:latin typeface="Comic Sans MS" pitchFamily="66" charset="0"/>
              </a:rPr>
              <a:t>Consonant digraphs</a:t>
            </a:r>
            <a:r>
              <a:rPr lang="en-GB" sz="4400" dirty="0" smtClean="0">
                <a:latin typeface="Comic Sans MS" pitchFamily="66" charset="0"/>
              </a:rPr>
              <a:t>: </a:t>
            </a:r>
            <a:r>
              <a:rPr lang="en-GB" sz="4400" dirty="0" err="1" smtClean="0">
                <a:latin typeface="Comic Sans MS" pitchFamily="66" charset="0"/>
              </a:rPr>
              <a:t>ch</a:t>
            </a:r>
            <a:r>
              <a:rPr lang="en-GB" sz="4400" dirty="0" smtClean="0">
                <a:latin typeface="Comic Sans MS" pitchFamily="66" charset="0"/>
              </a:rPr>
              <a:t>, </a:t>
            </a:r>
            <a:r>
              <a:rPr lang="en-GB" sz="4400" dirty="0" err="1" smtClean="0">
                <a:latin typeface="Comic Sans MS" pitchFamily="66" charset="0"/>
              </a:rPr>
              <a:t>sh</a:t>
            </a:r>
            <a:r>
              <a:rPr lang="en-GB" sz="4400" dirty="0" smtClean="0">
                <a:latin typeface="Comic Sans MS" pitchFamily="66" charset="0"/>
              </a:rPr>
              <a:t>, </a:t>
            </a:r>
            <a:r>
              <a:rPr lang="en-GB" sz="4400" dirty="0" err="1" smtClean="0">
                <a:latin typeface="Comic Sans MS" pitchFamily="66" charset="0"/>
              </a:rPr>
              <a:t>th</a:t>
            </a:r>
            <a:r>
              <a:rPr lang="en-GB" sz="4400" dirty="0" smtClean="0">
                <a:latin typeface="Comic Sans MS" pitchFamily="66" charset="0"/>
              </a:rPr>
              <a:t>, </a:t>
            </a:r>
            <a:r>
              <a:rPr lang="en-GB" sz="4400" dirty="0" err="1" smtClean="0">
                <a:latin typeface="Comic Sans MS" pitchFamily="66" charset="0"/>
              </a:rPr>
              <a:t>ng</a:t>
            </a:r>
            <a:endParaRPr lang="en-GB" sz="4400" dirty="0" smtClean="0">
              <a:latin typeface="Comic Sans MS" pitchFamily="66" charset="0"/>
            </a:endParaRPr>
          </a:p>
          <a:p>
            <a:r>
              <a:rPr lang="en-GB" sz="4400" b="1" dirty="0" smtClean="0">
                <a:latin typeface="Comic Sans MS" pitchFamily="66" charset="0"/>
              </a:rPr>
              <a:t>Vowel digraphs</a:t>
            </a:r>
            <a:r>
              <a:rPr lang="en-GB" sz="4400" dirty="0" smtClean="0">
                <a:latin typeface="Comic Sans MS" pitchFamily="66" charset="0"/>
              </a:rPr>
              <a:t>: </a:t>
            </a:r>
            <a:r>
              <a:rPr lang="en-GB" sz="4400" dirty="0" err="1" smtClean="0">
                <a:latin typeface="Comic Sans MS" pitchFamily="66" charset="0"/>
              </a:rPr>
              <a:t>ai</a:t>
            </a:r>
            <a:r>
              <a:rPr lang="en-GB" sz="4400" dirty="0" smtClean="0">
                <a:latin typeface="Comic Sans MS" pitchFamily="66" charset="0"/>
              </a:rPr>
              <a:t>, </a:t>
            </a:r>
            <a:r>
              <a:rPr lang="en-GB" sz="4400" dirty="0" err="1" smtClean="0">
                <a:latin typeface="Comic Sans MS" pitchFamily="66" charset="0"/>
              </a:rPr>
              <a:t>ee</a:t>
            </a:r>
            <a:r>
              <a:rPr lang="en-GB" sz="4400" dirty="0" smtClean="0">
                <a:latin typeface="Comic Sans MS" pitchFamily="66" charset="0"/>
              </a:rPr>
              <a:t>, </a:t>
            </a:r>
            <a:r>
              <a:rPr lang="en-GB" sz="4400" dirty="0" err="1" smtClean="0">
                <a:latin typeface="Comic Sans MS" pitchFamily="66" charset="0"/>
              </a:rPr>
              <a:t>igh</a:t>
            </a:r>
            <a:r>
              <a:rPr lang="en-GB" sz="4400" dirty="0" smtClean="0">
                <a:latin typeface="Comic Sans MS" pitchFamily="66" charset="0"/>
              </a:rPr>
              <a:t>, </a:t>
            </a:r>
            <a:r>
              <a:rPr lang="en-GB" sz="4400" dirty="0" err="1" smtClean="0">
                <a:latin typeface="Comic Sans MS" pitchFamily="66" charset="0"/>
              </a:rPr>
              <a:t>oa</a:t>
            </a:r>
            <a:r>
              <a:rPr lang="en-GB" sz="4400" dirty="0" smtClean="0">
                <a:latin typeface="Comic Sans MS" pitchFamily="66" charset="0"/>
              </a:rPr>
              <a:t>, </a:t>
            </a:r>
            <a:r>
              <a:rPr lang="en-GB" sz="4400" dirty="0" err="1" smtClean="0">
                <a:latin typeface="Comic Sans MS" pitchFamily="66" charset="0"/>
              </a:rPr>
              <a:t>oo</a:t>
            </a:r>
            <a:r>
              <a:rPr lang="en-GB" sz="4400" dirty="0" smtClean="0">
                <a:latin typeface="Comic Sans MS" pitchFamily="66" charset="0"/>
              </a:rPr>
              <a:t>, </a:t>
            </a:r>
            <a:r>
              <a:rPr lang="en-GB" sz="4400" dirty="0" err="1" smtClean="0">
                <a:latin typeface="Comic Sans MS" pitchFamily="66" charset="0"/>
              </a:rPr>
              <a:t>ar</a:t>
            </a:r>
            <a:r>
              <a:rPr lang="en-GB" sz="4400" dirty="0" smtClean="0">
                <a:latin typeface="Comic Sans MS" pitchFamily="66" charset="0"/>
              </a:rPr>
              <a:t>, or, </a:t>
            </a:r>
            <a:r>
              <a:rPr lang="en-GB" sz="4400" dirty="0" err="1" smtClean="0">
                <a:latin typeface="Comic Sans MS" pitchFamily="66" charset="0"/>
              </a:rPr>
              <a:t>ur</a:t>
            </a:r>
            <a:r>
              <a:rPr lang="en-GB" sz="4400" dirty="0" smtClean="0">
                <a:latin typeface="Comic Sans MS" pitchFamily="66" charset="0"/>
              </a:rPr>
              <a:t>, </a:t>
            </a:r>
            <a:r>
              <a:rPr lang="en-GB" sz="4400" dirty="0" err="1" smtClean="0">
                <a:latin typeface="Comic Sans MS" pitchFamily="66" charset="0"/>
              </a:rPr>
              <a:t>ow</a:t>
            </a:r>
            <a:r>
              <a:rPr lang="en-GB" sz="4400" dirty="0" smtClean="0">
                <a:latin typeface="Comic Sans MS" pitchFamily="66" charset="0"/>
              </a:rPr>
              <a:t>, </a:t>
            </a:r>
            <a:r>
              <a:rPr lang="en-GB" sz="4400" dirty="0" err="1" smtClean="0">
                <a:latin typeface="Comic Sans MS" pitchFamily="66" charset="0"/>
              </a:rPr>
              <a:t>oi</a:t>
            </a:r>
            <a:r>
              <a:rPr lang="en-GB" sz="4400" dirty="0" smtClean="0">
                <a:latin typeface="Comic Sans MS" pitchFamily="66" charset="0"/>
              </a:rPr>
              <a:t>, ear, air, </a:t>
            </a:r>
            <a:r>
              <a:rPr lang="en-GB" sz="4400" dirty="0" err="1" smtClean="0">
                <a:latin typeface="Comic Sans MS" pitchFamily="66" charset="0"/>
              </a:rPr>
              <a:t>ure</a:t>
            </a:r>
            <a:r>
              <a:rPr lang="en-GB" sz="4400" dirty="0" smtClean="0">
                <a:latin typeface="Comic Sans MS" pitchFamily="66" charset="0"/>
              </a:rPr>
              <a:t>, </a:t>
            </a:r>
            <a:r>
              <a:rPr lang="en-GB" sz="4400" dirty="0" err="1" smtClean="0">
                <a:latin typeface="Comic Sans MS" pitchFamily="66" charset="0"/>
              </a:rPr>
              <a:t>er</a:t>
            </a:r>
            <a:endParaRPr lang="en-GB" sz="4400" dirty="0" smtClean="0">
              <a:latin typeface="Comic Sans MS" pitchFamily="66" charset="0"/>
            </a:endParaRPr>
          </a:p>
          <a:p>
            <a:pPr>
              <a:lnSpc>
                <a:spcPct val="150000"/>
              </a:lnSpc>
            </a:pPr>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Tricky Words</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latin typeface="Comic Sans MS" pitchFamily="66" charset="0"/>
              </a:rPr>
              <a:t>Phase 3 tricky Words:</a:t>
            </a:r>
          </a:p>
          <a:p>
            <a:pPr algn="ctr"/>
            <a:r>
              <a:rPr lang="en-GB" dirty="0" smtClean="0">
                <a:latin typeface="Comic Sans MS" pitchFamily="66" charset="0"/>
              </a:rPr>
              <a:t> you </a:t>
            </a:r>
          </a:p>
          <a:p>
            <a:pPr algn="ctr"/>
            <a:r>
              <a:rPr lang="en-GB" dirty="0" smtClean="0">
                <a:latin typeface="Comic Sans MS" pitchFamily="66" charset="0"/>
              </a:rPr>
              <a:t>they </a:t>
            </a:r>
          </a:p>
          <a:p>
            <a:pPr algn="ctr"/>
            <a:r>
              <a:rPr lang="en-GB" dirty="0" smtClean="0">
                <a:latin typeface="Comic Sans MS" pitchFamily="66" charset="0"/>
              </a:rPr>
              <a:t>all </a:t>
            </a:r>
          </a:p>
          <a:p>
            <a:pPr algn="ctr"/>
            <a:r>
              <a:rPr lang="en-GB" dirty="0" smtClean="0">
                <a:latin typeface="Comic Sans MS" pitchFamily="66" charset="0"/>
              </a:rPr>
              <a:t>are </a:t>
            </a:r>
          </a:p>
          <a:p>
            <a:pPr algn="ctr"/>
            <a:r>
              <a:rPr lang="en-GB" dirty="0" smtClean="0">
                <a:latin typeface="Comic Sans MS" pitchFamily="66" charset="0"/>
              </a:rPr>
              <a:t>my </a:t>
            </a:r>
          </a:p>
          <a:p>
            <a:pPr algn="ctr"/>
            <a:r>
              <a:rPr lang="en-GB" dirty="0" smtClean="0">
                <a:latin typeface="Comic Sans MS" pitchFamily="66" charset="0"/>
              </a:rPr>
              <a:t>her </a:t>
            </a:r>
          </a:p>
          <a:p>
            <a:pPr algn="ctr"/>
            <a:r>
              <a:rPr lang="en-GB" dirty="0" smtClean="0">
                <a:latin typeface="Comic Sans MS" pitchFamily="66" charset="0"/>
              </a:rPr>
              <a:t>he </a:t>
            </a:r>
          </a:p>
          <a:p>
            <a:pPr algn="ctr"/>
            <a:r>
              <a:rPr lang="en-GB" dirty="0" smtClean="0">
                <a:latin typeface="Comic Sans MS" pitchFamily="66" charset="0"/>
              </a:rPr>
              <a:t>she </a:t>
            </a:r>
          </a:p>
          <a:p>
            <a:pPr algn="ctr"/>
            <a:r>
              <a:rPr lang="en-GB" dirty="0" smtClean="0">
                <a:latin typeface="Comic Sans MS" pitchFamily="66" charset="0"/>
              </a:rPr>
              <a:t>we </a:t>
            </a:r>
          </a:p>
          <a:p>
            <a:pPr algn="ctr"/>
            <a:r>
              <a:rPr lang="en-GB" dirty="0" smtClean="0">
                <a:latin typeface="Comic Sans MS" pitchFamily="66" charset="0"/>
              </a:rPr>
              <a:t>me </a:t>
            </a:r>
          </a:p>
          <a:p>
            <a:pPr algn="ctr"/>
            <a:r>
              <a:rPr lang="en-GB" dirty="0" smtClean="0">
                <a:latin typeface="Comic Sans MS" pitchFamily="66" charset="0"/>
              </a:rPr>
              <a:t>be </a:t>
            </a:r>
          </a:p>
          <a:p>
            <a:pPr algn="ctr"/>
            <a:r>
              <a:rPr lang="en-GB" dirty="0" smtClean="0">
                <a:latin typeface="Comic Sans MS" pitchFamily="66" charset="0"/>
              </a:rPr>
              <a:t>was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255</TotalTime>
  <Words>904</Words>
  <Application>Microsoft Office PowerPoint</Application>
  <PresentationFormat>On-screen Show (4:3)</PresentationFormat>
  <Paragraphs>113</Paragraphs>
  <Slides>19</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Calibri</vt:lpstr>
      <vt:lpstr>Century Schoolbook</vt:lpstr>
      <vt:lpstr>Comic Sans MS</vt:lpstr>
      <vt:lpstr>Times New Roman</vt:lpstr>
      <vt:lpstr>Wingdings</vt:lpstr>
      <vt:lpstr>Wingdings 2</vt:lpstr>
      <vt:lpstr>Oriel</vt:lpstr>
      <vt:lpstr>PowerPoint Presentation</vt:lpstr>
      <vt:lpstr>PowerPoint Presentation</vt:lpstr>
      <vt:lpstr>Terminology</vt:lpstr>
      <vt:lpstr>Terminology</vt:lpstr>
      <vt:lpstr>Phase 1</vt:lpstr>
      <vt:lpstr>Phase 2</vt:lpstr>
      <vt:lpstr>Tricky Words</vt:lpstr>
      <vt:lpstr>Phase 3</vt:lpstr>
      <vt:lpstr>Tricky Words</vt:lpstr>
      <vt:lpstr>Phase 4</vt:lpstr>
      <vt:lpstr>Phase 5</vt:lpstr>
      <vt:lpstr>Phase 6</vt:lpstr>
      <vt:lpstr>Segmenting</vt:lpstr>
      <vt:lpstr>Segmenting</vt:lpstr>
      <vt:lpstr>Blending</vt:lpstr>
      <vt:lpstr>Blending</vt:lpstr>
      <vt:lpstr>What does a Phonics lesson look like?</vt:lpstr>
      <vt:lpstr>Resources We use this resource to support the teaching and learning of phonics at school. </vt:lpstr>
      <vt:lpstr>Phonics at Home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Rach</dc:creator>
  <cp:lastModifiedBy>Lizzie Lethbridge</cp:lastModifiedBy>
  <cp:revision>38</cp:revision>
  <dcterms:created xsi:type="dcterms:W3CDTF">2013-03-24T18:14:49Z</dcterms:created>
  <dcterms:modified xsi:type="dcterms:W3CDTF">2020-01-27T16:54:03Z</dcterms:modified>
</cp:coreProperties>
</file>